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4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6" r:id="rId14"/>
    <p:sldId id="287" r:id="rId15"/>
    <p:sldId id="271" r:id="rId16"/>
    <p:sldId id="289" r:id="rId17"/>
    <p:sldId id="288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49494"/>
    <a:srgbClr val="4AA5B7"/>
    <a:srgbClr val="ACD337"/>
    <a:srgbClr val="000000"/>
    <a:srgbClr val="055881"/>
    <a:srgbClr val="8CCBFD"/>
    <a:srgbClr val="64B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9C4C8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254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313507"/>
              <a:satOff val="34334"/>
              <a:lumOff val="-8266"/>
              <a:alpha val="10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254308"/>
              <a:satOff val="57261"/>
              <a:lumOff val="12765"/>
              <a:alpha val="62000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4C4C4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BABABA">
              <a:alpha val="70000"/>
            </a:srgbClr>
          </a:solidFill>
        </a:fill>
      </a:tcStyle>
    </a:firstCol>
    <a:lastRow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739060"/>
              <a:satOff val="51948"/>
              <a:lumOff val="-8454"/>
              <a:alpha val="62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58585"/>
              </a:solidFill>
              <a:prstDash val="solid"/>
              <a:miter lim="400000"/>
            </a:ln>
          </a:top>
          <a:bottom>
            <a:ln w="12700" cap="flat">
              <a:solidFill>
                <a:srgbClr val="858585"/>
              </a:solidFill>
              <a:prstDash val="solid"/>
              <a:miter lim="400000"/>
            </a:ln>
          </a:bottom>
          <a:insideH>
            <a:ln w="12700" cap="flat">
              <a:solidFill>
                <a:srgbClr val="8585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D5CBC0">
              <a:alpha val="39000"/>
            </a:srgbClr>
          </a:solidFill>
        </a:fill>
      </a:tcStyle>
    </a:band2H>
    <a:firstCo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868685"/>
              </a:solidFill>
              <a:prstDash val="solid"/>
              <a:miter lim="400000"/>
            </a:ln>
          </a:left>
          <a:right>
            <a:ln w="12700" cap="flat">
              <a:solidFill>
                <a:srgbClr val="868685"/>
              </a:solidFill>
              <a:prstDash val="solid"/>
              <a:miter lim="400000"/>
            </a:ln>
          </a:right>
          <a:top>
            <a:ln w="12700" cap="flat">
              <a:solidFill>
                <a:srgbClr val="858585"/>
              </a:solidFill>
              <a:prstDash val="solid"/>
              <a:miter lim="400000"/>
            </a:ln>
          </a:top>
          <a:bottom>
            <a:ln w="12700" cap="flat">
              <a:solidFill>
                <a:srgbClr val="858585"/>
              </a:solidFill>
              <a:prstDash val="solid"/>
              <a:miter lim="400000"/>
            </a:ln>
          </a:bottom>
          <a:insideH>
            <a:ln w="12700" cap="flat">
              <a:solidFill>
                <a:srgbClr val="8585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85948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85948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FEFEE0">
              <a:alpha val="55000"/>
            </a:srgbClr>
          </a:solidFill>
        </a:fill>
      </a:tcStyle>
    </a:band2H>
    <a:firstCol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31750" cap="flat">
              <a:solidFill>
                <a:schemeClr val="accent5">
                  <a:hueOff val="61010"/>
                  <a:satOff val="20460"/>
                  <a:lumOff val="-2197"/>
                  <a:alpha val="62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lastRow>
    <a:fir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98" autoAdjust="0"/>
  </p:normalViewPr>
  <p:slideViewPr>
    <p:cSldViewPr snapToGrid="0">
      <p:cViewPr>
        <p:scale>
          <a:sx n="33" d="100"/>
          <a:sy n="33" d="100"/>
        </p:scale>
        <p:origin x="91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6CA2FA-9B73-493E-A6A6-6D1E073B9DB7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EAC36587-4EC0-4B7A-81AB-272DB1928D82}">
      <dgm:prSet phldrT="[Text]" custT="1"/>
      <dgm:spPr/>
      <dgm:t>
        <a:bodyPr/>
        <a:lstStyle/>
        <a:p>
          <a:r>
            <a:rPr lang="en-US" sz="2800" b="1" dirty="0">
              <a:solidFill>
                <a:srgbClr val="FFFFFF"/>
              </a:solidFill>
            </a:rPr>
            <a:t>Insert URL </a:t>
          </a:r>
        </a:p>
      </dgm:t>
    </dgm:pt>
    <dgm:pt modelId="{F4003761-9B08-49CE-832A-EC1927F62559}" type="parTrans" cxnId="{D80F9B70-159B-4D0D-9929-F2DDAB3B7108}">
      <dgm:prSet/>
      <dgm:spPr/>
      <dgm:t>
        <a:bodyPr/>
        <a:lstStyle/>
        <a:p>
          <a:endParaRPr lang="en-US"/>
        </a:p>
      </dgm:t>
    </dgm:pt>
    <dgm:pt modelId="{AF1F2137-97BF-496F-AD70-B61F489C71F3}" type="sibTrans" cxnId="{D80F9B70-159B-4D0D-9929-F2DDAB3B7108}">
      <dgm:prSet/>
      <dgm:spPr/>
      <dgm:t>
        <a:bodyPr/>
        <a:lstStyle/>
        <a:p>
          <a:endParaRPr lang="en-US"/>
        </a:p>
      </dgm:t>
    </dgm:pt>
    <dgm:pt modelId="{1352CB55-6AAA-466D-8E7C-3622AB98B305}">
      <dgm:prSet phldrT="[Text]" custT="1"/>
      <dgm:spPr/>
      <dgm:t>
        <a:bodyPr/>
        <a:lstStyle/>
        <a:p>
          <a:r>
            <a:rPr lang="en-US" sz="2800" b="1" dirty="0">
              <a:solidFill>
                <a:srgbClr val="FFFFFF"/>
              </a:solidFill>
            </a:rPr>
            <a:t>Audio Copy Created</a:t>
          </a:r>
        </a:p>
      </dgm:t>
    </dgm:pt>
    <dgm:pt modelId="{075ACA40-D795-4C8B-871B-9C764F308F2B}" type="parTrans" cxnId="{349A55AC-A05C-4CC4-8441-049239F1D677}">
      <dgm:prSet/>
      <dgm:spPr/>
      <dgm:t>
        <a:bodyPr/>
        <a:lstStyle/>
        <a:p>
          <a:endParaRPr lang="en-US"/>
        </a:p>
      </dgm:t>
    </dgm:pt>
    <dgm:pt modelId="{FB02A9E3-DD12-4619-BF8C-3BCA07B7C14A}" type="sibTrans" cxnId="{349A55AC-A05C-4CC4-8441-049239F1D677}">
      <dgm:prSet/>
      <dgm:spPr/>
      <dgm:t>
        <a:bodyPr/>
        <a:lstStyle/>
        <a:p>
          <a:endParaRPr lang="en-US"/>
        </a:p>
      </dgm:t>
    </dgm:pt>
    <dgm:pt modelId="{35B59575-DA5C-48F3-A850-69B3B601DBD4}">
      <dgm:prSet phldrT="[Text]" custT="1"/>
      <dgm:spPr/>
      <dgm:t>
        <a:bodyPr/>
        <a:lstStyle/>
        <a:p>
          <a:r>
            <a:rPr lang="en-US" sz="2800" b="1" dirty="0">
              <a:solidFill>
                <a:srgbClr val="FFFFFF"/>
              </a:solidFill>
            </a:rPr>
            <a:t>5 sec Sub-audios creation</a:t>
          </a:r>
        </a:p>
      </dgm:t>
    </dgm:pt>
    <dgm:pt modelId="{2A2FDD71-B501-4E6B-9DEC-CABC174981E7}" type="parTrans" cxnId="{52CF7125-28FD-4405-95E4-CC69DA28F2D2}">
      <dgm:prSet/>
      <dgm:spPr/>
      <dgm:t>
        <a:bodyPr/>
        <a:lstStyle/>
        <a:p>
          <a:endParaRPr lang="en-US"/>
        </a:p>
      </dgm:t>
    </dgm:pt>
    <dgm:pt modelId="{8EA3B08F-2ACC-486F-B742-31EDC632F896}" type="sibTrans" cxnId="{52CF7125-28FD-4405-95E4-CC69DA28F2D2}">
      <dgm:prSet/>
      <dgm:spPr/>
      <dgm:t>
        <a:bodyPr/>
        <a:lstStyle/>
        <a:p>
          <a:endParaRPr lang="en-US"/>
        </a:p>
      </dgm:t>
    </dgm:pt>
    <dgm:pt modelId="{5F2E3B95-09B8-4937-84F8-D6F462BB61F9}">
      <dgm:prSet custT="1"/>
      <dgm:spPr/>
      <dgm:t>
        <a:bodyPr/>
        <a:lstStyle/>
        <a:p>
          <a:r>
            <a:rPr lang="en-US" sz="2800" b="1" dirty="0">
              <a:solidFill>
                <a:srgbClr val="FFFFFF"/>
              </a:solidFill>
            </a:rPr>
            <a:t>Pass each Sub-audio to the model</a:t>
          </a:r>
        </a:p>
      </dgm:t>
    </dgm:pt>
    <dgm:pt modelId="{954A64A6-9102-4C8D-8DCB-DAD9313DC229}" type="parTrans" cxnId="{FE6304B2-6538-449E-81DB-236D47EF43E9}">
      <dgm:prSet/>
      <dgm:spPr/>
      <dgm:t>
        <a:bodyPr/>
        <a:lstStyle/>
        <a:p>
          <a:endParaRPr lang="en-US"/>
        </a:p>
      </dgm:t>
    </dgm:pt>
    <dgm:pt modelId="{15BAB376-A177-4577-967E-6AF6130C693A}" type="sibTrans" cxnId="{FE6304B2-6538-449E-81DB-236D47EF43E9}">
      <dgm:prSet/>
      <dgm:spPr/>
      <dgm:t>
        <a:bodyPr/>
        <a:lstStyle/>
        <a:p>
          <a:endParaRPr lang="en-US"/>
        </a:p>
      </dgm:t>
    </dgm:pt>
    <dgm:pt modelId="{2A0F87CF-2FF9-4C6F-818C-9C7D1E8BE2A3}" type="pres">
      <dgm:prSet presAssocID="{5B6CA2FA-9B73-493E-A6A6-6D1E073B9DB7}" presName="Name0" presStyleCnt="0">
        <dgm:presLayoutVars>
          <dgm:dir/>
          <dgm:resizeHandles val="exact"/>
        </dgm:presLayoutVars>
      </dgm:prSet>
      <dgm:spPr/>
    </dgm:pt>
    <dgm:pt modelId="{19FA4B09-AE80-4D49-AC24-4FA4D456A199}" type="pres">
      <dgm:prSet presAssocID="{EAC36587-4EC0-4B7A-81AB-272DB1928D82}" presName="composite" presStyleCnt="0"/>
      <dgm:spPr/>
    </dgm:pt>
    <dgm:pt modelId="{B3ED0D3E-F91C-49AC-AD9D-A3AAEE82941B}" type="pres">
      <dgm:prSet presAssocID="{EAC36587-4EC0-4B7A-81AB-272DB1928D82}" presName="bgChev" presStyleLbl="node1" presStyleIdx="0" presStyleCnt="4"/>
      <dgm:spPr>
        <a:solidFill>
          <a:srgbClr val="055881"/>
        </a:solidFill>
      </dgm:spPr>
    </dgm:pt>
    <dgm:pt modelId="{68193914-3B43-4E55-BE95-B13716820A39}" type="pres">
      <dgm:prSet presAssocID="{EAC36587-4EC0-4B7A-81AB-272DB1928D82}" presName="txNode" presStyleLbl="fgAcc1" presStyleIdx="0" presStyleCnt="4">
        <dgm:presLayoutVars>
          <dgm:bulletEnabled val="1"/>
        </dgm:presLayoutVars>
      </dgm:prSet>
      <dgm:spPr/>
    </dgm:pt>
    <dgm:pt modelId="{81522860-E7EF-43A7-8B1D-E4B6121DAD6D}" type="pres">
      <dgm:prSet presAssocID="{AF1F2137-97BF-496F-AD70-B61F489C71F3}" presName="compositeSpace" presStyleCnt="0"/>
      <dgm:spPr/>
    </dgm:pt>
    <dgm:pt modelId="{A1A22274-AA42-406B-B20D-8044057877F7}" type="pres">
      <dgm:prSet presAssocID="{1352CB55-6AAA-466D-8E7C-3622AB98B305}" presName="composite" presStyleCnt="0"/>
      <dgm:spPr/>
    </dgm:pt>
    <dgm:pt modelId="{878A4B8E-6160-4E3F-9D87-B24130EAAFFD}" type="pres">
      <dgm:prSet presAssocID="{1352CB55-6AAA-466D-8E7C-3622AB98B305}" presName="bgChev" presStyleLbl="node1" presStyleIdx="1" presStyleCnt="4"/>
      <dgm:spPr>
        <a:solidFill>
          <a:srgbClr val="ACD337"/>
        </a:solidFill>
      </dgm:spPr>
    </dgm:pt>
    <dgm:pt modelId="{9C56F38D-9DDB-47BD-888D-2BF0585AB30B}" type="pres">
      <dgm:prSet presAssocID="{1352CB55-6AAA-466D-8E7C-3622AB98B305}" presName="txNode" presStyleLbl="fgAcc1" presStyleIdx="1" presStyleCnt="4">
        <dgm:presLayoutVars>
          <dgm:bulletEnabled val="1"/>
        </dgm:presLayoutVars>
      </dgm:prSet>
      <dgm:spPr/>
    </dgm:pt>
    <dgm:pt modelId="{72DD7A02-B97F-4078-86EF-BC3AD2A55293}" type="pres">
      <dgm:prSet presAssocID="{FB02A9E3-DD12-4619-BF8C-3BCA07B7C14A}" presName="compositeSpace" presStyleCnt="0"/>
      <dgm:spPr/>
    </dgm:pt>
    <dgm:pt modelId="{D5EA0FBC-7598-4B7A-A3D1-673E53D7333E}" type="pres">
      <dgm:prSet presAssocID="{35B59575-DA5C-48F3-A850-69B3B601DBD4}" presName="composite" presStyleCnt="0"/>
      <dgm:spPr/>
    </dgm:pt>
    <dgm:pt modelId="{09FA5C8D-B9A2-452C-B0E8-FCE745555E2B}" type="pres">
      <dgm:prSet presAssocID="{35B59575-DA5C-48F3-A850-69B3B601DBD4}" presName="bgChev" presStyleLbl="node1" presStyleIdx="2" presStyleCnt="4"/>
      <dgm:spPr>
        <a:solidFill>
          <a:srgbClr val="4AA5B7"/>
        </a:solidFill>
      </dgm:spPr>
    </dgm:pt>
    <dgm:pt modelId="{1282FE42-9D87-4CAA-8B5D-659B9B264407}" type="pres">
      <dgm:prSet presAssocID="{35B59575-DA5C-48F3-A850-69B3B601DBD4}" presName="txNode" presStyleLbl="fgAcc1" presStyleIdx="2" presStyleCnt="4" custScaleX="105249">
        <dgm:presLayoutVars>
          <dgm:bulletEnabled val="1"/>
        </dgm:presLayoutVars>
      </dgm:prSet>
      <dgm:spPr/>
    </dgm:pt>
    <dgm:pt modelId="{739E5B16-3D05-4A68-8798-C25790902E82}" type="pres">
      <dgm:prSet presAssocID="{8EA3B08F-2ACC-486F-B742-31EDC632F896}" presName="compositeSpace" presStyleCnt="0"/>
      <dgm:spPr/>
    </dgm:pt>
    <dgm:pt modelId="{07900BAE-20D6-4D15-8B0D-ECDBE29C08B1}" type="pres">
      <dgm:prSet presAssocID="{5F2E3B95-09B8-4937-84F8-D6F462BB61F9}" presName="composite" presStyleCnt="0"/>
      <dgm:spPr/>
    </dgm:pt>
    <dgm:pt modelId="{4B63C91E-131F-4F7F-AD0F-85C14C6F5F15}" type="pres">
      <dgm:prSet presAssocID="{5F2E3B95-09B8-4937-84F8-D6F462BB61F9}" presName="bgChev" presStyleLbl="node1" presStyleIdx="3" presStyleCnt="4"/>
      <dgm:spPr>
        <a:solidFill>
          <a:srgbClr val="055881"/>
        </a:solidFill>
      </dgm:spPr>
    </dgm:pt>
    <dgm:pt modelId="{A5DB480C-7B77-47BD-AA0F-BD6BD43E507D}" type="pres">
      <dgm:prSet presAssocID="{5F2E3B95-09B8-4937-84F8-D6F462BB61F9}" presName="txNode" presStyleLbl="fgAcc1" presStyleIdx="3" presStyleCnt="4" custScaleX="127111">
        <dgm:presLayoutVars>
          <dgm:bulletEnabled val="1"/>
        </dgm:presLayoutVars>
      </dgm:prSet>
      <dgm:spPr/>
    </dgm:pt>
  </dgm:ptLst>
  <dgm:cxnLst>
    <dgm:cxn modelId="{06791103-D8F5-4ABC-9BCE-10D59071F914}" type="presOf" srcId="{35B59575-DA5C-48F3-A850-69B3B601DBD4}" destId="{1282FE42-9D87-4CAA-8B5D-659B9B264407}" srcOrd="0" destOrd="0" presId="urn:microsoft.com/office/officeart/2005/8/layout/chevronAccent+Icon"/>
    <dgm:cxn modelId="{91CD5003-D42D-44A1-BDF7-A72D25F1854D}" type="presOf" srcId="{5F2E3B95-09B8-4937-84F8-D6F462BB61F9}" destId="{A5DB480C-7B77-47BD-AA0F-BD6BD43E507D}" srcOrd="0" destOrd="0" presId="urn:microsoft.com/office/officeart/2005/8/layout/chevronAccent+Icon"/>
    <dgm:cxn modelId="{52CF7125-28FD-4405-95E4-CC69DA28F2D2}" srcId="{5B6CA2FA-9B73-493E-A6A6-6D1E073B9DB7}" destId="{35B59575-DA5C-48F3-A850-69B3B601DBD4}" srcOrd="2" destOrd="0" parTransId="{2A2FDD71-B501-4E6B-9DEC-CABC174981E7}" sibTransId="{8EA3B08F-2ACC-486F-B742-31EDC632F896}"/>
    <dgm:cxn modelId="{C2731D62-FE5B-4C81-9510-80319021DE01}" type="presOf" srcId="{5B6CA2FA-9B73-493E-A6A6-6D1E073B9DB7}" destId="{2A0F87CF-2FF9-4C6F-818C-9C7D1E8BE2A3}" srcOrd="0" destOrd="0" presId="urn:microsoft.com/office/officeart/2005/8/layout/chevronAccent+Icon"/>
    <dgm:cxn modelId="{D80F9B70-159B-4D0D-9929-F2DDAB3B7108}" srcId="{5B6CA2FA-9B73-493E-A6A6-6D1E073B9DB7}" destId="{EAC36587-4EC0-4B7A-81AB-272DB1928D82}" srcOrd="0" destOrd="0" parTransId="{F4003761-9B08-49CE-832A-EC1927F62559}" sibTransId="{AF1F2137-97BF-496F-AD70-B61F489C71F3}"/>
    <dgm:cxn modelId="{BB8AF994-10AF-4C0E-BB11-B07D81A64DD4}" type="presOf" srcId="{EAC36587-4EC0-4B7A-81AB-272DB1928D82}" destId="{68193914-3B43-4E55-BE95-B13716820A39}" srcOrd="0" destOrd="0" presId="urn:microsoft.com/office/officeart/2005/8/layout/chevronAccent+Icon"/>
    <dgm:cxn modelId="{349A55AC-A05C-4CC4-8441-049239F1D677}" srcId="{5B6CA2FA-9B73-493E-A6A6-6D1E073B9DB7}" destId="{1352CB55-6AAA-466D-8E7C-3622AB98B305}" srcOrd="1" destOrd="0" parTransId="{075ACA40-D795-4C8B-871B-9C764F308F2B}" sibTransId="{FB02A9E3-DD12-4619-BF8C-3BCA07B7C14A}"/>
    <dgm:cxn modelId="{FE6304B2-6538-449E-81DB-236D47EF43E9}" srcId="{5B6CA2FA-9B73-493E-A6A6-6D1E073B9DB7}" destId="{5F2E3B95-09B8-4937-84F8-D6F462BB61F9}" srcOrd="3" destOrd="0" parTransId="{954A64A6-9102-4C8D-8DCB-DAD9313DC229}" sibTransId="{15BAB376-A177-4577-967E-6AF6130C693A}"/>
    <dgm:cxn modelId="{D96CD1D7-B08F-4012-B610-3FFEE8E13BCB}" type="presOf" srcId="{1352CB55-6AAA-466D-8E7C-3622AB98B305}" destId="{9C56F38D-9DDB-47BD-888D-2BF0585AB30B}" srcOrd="0" destOrd="0" presId="urn:microsoft.com/office/officeart/2005/8/layout/chevronAccent+Icon"/>
    <dgm:cxn modelId="{83638687-3E1E-4362-B6D3-871965BEA560}" type="presParOf" srcId="{2A0F87CF-2FF9-4C6F-818C-9C7D1E8BE2A3}" destId="{19FA4B09-AE80-4D49-AC24-4FA4D456A199}" srcOrd="0" destOrd="0" presId="urn:microsoft.com/office/officeart/2005/8/layout/chevronAccent+Icon"/>
    <dgm:cxn modelId="{F757C915-E67B-45E5-AFDC-C1FDA249125C}" type="presParOf" srcId="{19FA4B09-AE80-4D49-AC24-4FA4D456A199}" destId="{B3ED0D3E-F91C-49AC-AD9D-A3AAEE82941B}" srcOrd="0" destOrd="0" presId="urn:microsoft.com/office/officeart/2005/8/layout/chevronAccent+Icon"/>
    <dgm:cxn modelId="{6FF0D6EA-E1F6-47EC-A7AB-E0F846187328}" type="presParOf" srcId="{19FA4B09-AE80-4D49-AC24-4FA4D456A199}" destId="{68193914-3B43-4E55-BE95-B13716820A39}" srcOrd="1" destOrd="0" presId="urn:microsoft.com/office/officeart/2005/8/layout/chevronAccent+Icon"/>
    <dgm:cxn modelId="{A1B3DF55-BCEA-467E-8B5D-E86E759FF7E1}" type="presParOf" srcId="{2A0F87CF-2FF9-4C6F-818C-9C7D1E8BE2A3}" destId="{81522860-E7EF-43A7-8B1D-E4B6121DAD6D}" srcOrd="1" destOrd="0" presId="urn:microsoft.com/office/officeart/2005/8/layout/chevronAccent+Icon"/>
    <dgm:cxn modelId="{7211C097-81EE-4748-AE27-20423C00A714}" type="presParOf" srcId="{2A0F87CF-2FF9-4C6F-818C-9C7D1E8BE2A3}" destId="{A1A22274-AA42-406B-B20D-8044057877F7}" srcOrd="2" destOrd="0" presId="urn:microsoft.com/office/officeart/2005/8/layout/chevronAccent+Icon"/>
    <dgm:cxn modelId="{7DC85E45-9BAD-4C5F-9ABD-1AE1DDA55FC9}" type="presParOf" srcId="{A1A22274-AA42-406B-B20D-8044057877F7}" destId="{878A4B8E-6160-4E3F-9D87-B24130EAAFFD}" srcOrd="0" destOrd="0" presId="urn:microsoft.com/office/officeart/2005/8/layout/chevronAccent+Icon"/>
    <dgm:cxn modelId="{B1C9AE71-2B52-4A87-B1BE-E090E29A8F5B}" type="presParOf" srcId="{A1A22274-AA42-406B-B20D-8044057877F7}" destId="{9C56F38D-9DDB-47BD-888D-2BF0585AB30B}" srcOrd="1" destOrd="0" presId="urn:microsoft.com/office/officeart/2005/8/layout/chevronAccent+Icon"/>
    <dgm:cxn modelId="{8F0DF7EE-0A77-43C2-AA1F-9615D14ABD78}" type="presParOf" srcId="{2A0F87CF-2FF9-4C6F-818C-9C7D1E8BE2A3}" destId="{72DD7A02-B97F-4078-86EF-BC3AD2A55293}" srcOrd="3" destOrd="0" presId="urn:microsoft.com/office/officeart/2005/8/layout/chevronAccent+Icon"/>
    <dgm:cxn modelId="{8BF10608-6C17-4496-B988-FE835464F4A1}" type="presParOf" srcId="{2A0F87CF-2FF9-4C6F-818C-9C7D1E8BE2A3}" destId="{D5EA0FBC-7598-4B7A-A3D1-673E53D7333E}" srcOrd="4" destOrd="0" presId="urn:microsoft.com/office/officeart/2005/8/layout/chevronAccent+Icon"/>
    <dgm:cxn modelId="{B2EAA1A8-5947-420C-9E05-D9B056EB36CF}" type="presParOf" srcId="{D5EA0FBC-7598-4B7A-A3D1-673E53D7333E}" destId="{09FA5C8D-B9A2-452C-B0E8-FCE745555E2B}" srcOrd="0" destOrd="0" presId="urn:microsoft.com/office/officeart/2005/8/layout/chevronAccent+Icon"/>
    <dgm:cxn modelId="{43D58C3B-67E1-4248-A991-16173ECA3DE0}" type="presParOf" srcId="{D5EA0FBC-7598-4B7A-A3D1-673E53D7333E}" destId="{1282FE42-9D87-4CAA-8B5D-659B9B264407}" srcOrd="1" destOrd="0" presId="urn:microsoft.com/office/officeart/2005/8/layout/chevronAccent+Icon"/>
    <dgm:cxn modelId="{F5CB73B6-BA37-4209-A30E-889073EFC5A5}" type="presParOf" srcId="{2A0F87CF-2FF9-4C6F-818C-9C7D1E8BE2A3}" destId="{739E5B16-3D05-4A68-8798-C25790902E82}" srcOrd="5" destOrd="0" presId="urn:microsoft.com/office/officeart/2005/8/layout/chevronAccent+Icon"/>
    <dgm:cxn modelId="{67CA4B2D-8456-4DFA-81E9-076C7C7DD092}" type="presParOf" srcId="{2A0F87CF-2FF9-4C6F-818C-9C7D1E8BE2A3}" destId="{07900BAE-20D6-4D15-8B0D-ECDBE29C08B1}" srcOrd="6" destOrd="0" presId="urn:microsoft.com/office/officeart/2005/8/layout/chevronAccent+Icon"/>
    <dgm:cxn modelId="{F84AE132-427E-44D3-963C-AE88691D274E}" type="presParOf" srcId="{07900BAE-20D6-4D15-8B0D-ECDBE29C08B1}" destId="{4B63C91E-131F-4F7F-AD0F-85C14C6F5F15}" srcOrd="0" destOrd="0" presId="urn:microsoft.com/office/officeart/2005/8/layout/chevronAccent+Icon"/>
    <dgm:cxn modelId="{9F307969-3F7C-49A7-A758-795496BF9D75}" type="presParOf" srcId="{07900BAE-20D6-4D15-8B0D-ECDBE29C08B1}" destId="{A5DB480C-7B77-47BD-AA0F-BD6BD43E507D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63ED3F-4F96-4CB0-A098-557B8778273D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711151-419A-49C1-91D3-2337167FA359}">
      <dgm:prSet phldrT="[Text]" custT="1"/>
      <dgm:spPr>
        <a:solidFill>
          <a:srgbClr val="ACD337"/>
        </a:solidFill>
      </dgm:spPr>
      <dgm:t>
        <a:bodyPr/>
        <a:lstStyle/>
        <a:p>
          <a:r>
            <a:rPr lang="en-US" sz="3200" b="1" dirty="0">
              <a:solidFill>
                <a:srgbClr val="FFFFFF"/>
              </a:solidFill>
            </a:rPr>
            <a:t>Low </a:t>
          </a:r>
          <a:r>
            <a:rPr lang="en-US" sz="3200" b="1" dirty="0" err="1">
              <a:solidFill>
                <a:srgbClr val="FFFFFF"/>
              </a:solidFill>
            </a:rPr>
            <a:t>Fluemcy</a:t>
          </a:r>
          <a:endParaRPr lang="en-US" sz="3200" b="1" dirty="0">
            <a:solidFill>
              <a:srgbClr val="FFFFFF"/>
            </a:solidFill>
          </a:endParaRPr>
        </a:p>
      </dgm:t>
    </dgm:pt>
    <dgm:pt modelId="{84EDCCAE-5D9E-48B1-9B8A-25C76B62CE15}" type="parTrans" cxnId="{2A3C5D42-618D-48EA-99F0-53A93B83611E}">
      <dgm:prSet/>
      <dgm:spPr/>
      <dgm:t>
        <a:bodyPr/>
        <a:lstStyle/>
        <a:p>
          <a:endParaRPr lang="en-US"/>
        </a:p>
      </dgm:t>
    </dgm:pt>
    <dgm:pt modelId="{AE498994-7524-4409-9767-F59FE3652368}" type="sibTrans" cxnId="{2A3C5D42-618D-48EA-99F0-53A93B83611E}">
      <dgm:prSet/>
      <dgm:spPr/>
      <dgm:t>
        <a:bodyPr/>
        <a:lstStyle/>
        <a:p>
          <a:endParaRPr lang="en-US"/>
        </a:p>
      </dgm:t>
    </dgm:pt>
    <dgm:pt modelId="{87E54827-8AD7-402A-BA54-08C868CCE890}">
      <dgm:prSet phldrT="[Text]" custT="1"/>
      <dgm:spPr>
        <a:solidFill>
          <a:srgbClr val="055881"/>
        </a:solidFill>
      </dgm:spPr>
      <dgm:t>
        <a:bodyPr/>
        <a:lstStyle/>
        <a:p>
          <a:r>
            <a:rPr lang="en-US" sz="3200" b="1" dirty="0">
              <a:solidFill>
                <a:srgbClr val="FFFFFF"/>
              </a:solidFill>
            </a:rPr>
            <a:t>Intermediate </a:t>
          </a:r>
          <a:r>
            <a:rPr lang="en-US" sz="3200" b="1" dirty="0" err="1">
              <a:solidFill>
                <a:srgbClr val="FFFFFF"/>
              </a:solidFill>
            </a:rPr>
            <a:t>Fluemcy</a:t>
          </a:r>
          <a:endParaRPr lang="en-US" sz="3200" dirty="0"/>
        </a:p>
      </dgm:t>
    </dgm:pt>
    <dgm:pt modelId="{47D20C8A-19EE-4695-AD76-692580520B96}" type="parTrans" cxnId="{DB2EED28-DA05-42BD-B175-7C7BE9184BD8}">
      <dgm:prSet/>
      <dgm:spPr/>
      <dgm:t>
        <a:bodyPr/>
        <a:lstStyle/>
        <a:p>
          <a:endParaRPr lang="en-US"/>
        </a:p>
      </dgm:t>
    </dgm:pt>
    <dgm:pt modelId="{EEA0CFC2-CCF5-4D19-AAF6-AE06D83983DE}" type="sibTrans" cxnId="{DB2EED28-DA05-42BD-B175-7C7BE9184BD8}">
      <dgm:prSet/>
      <dgm:spPr/>
      <dgm:t>
        <a:bodyPr/>
        <a:lstStyle/>
        <a:p>
          <a:endParaRPr lang="en-US"/>
        </a:p>
      </dgm:t>
    </dgm:pt>
    <dgm:pt modelId="{F3F88092-5942-47F5-890B-2ED8127E0FAF}">
      <dgm:prSet phldrT="[Text]" custT="1"/>
      <dgm:spPr>
        <a:solidFill>
          <a:srgbClr val="4AA5B7"/>
        </a:solidFill>
      </dgm:spPr>
      <dgm:t>
        <a:bodyPr/>
        <a:lstStyle/>
        <a:p>
          <a:r>
            <a:rPr lang="en-US" sz="3200" b="1" dirty="0">
              <a:solidFill>
                <a:srgbClr val="FFFFFF"/>
              </a:solidFill>
            </a:rPr>
            <a:t>High Fluency</a:t>
          </a:r>
          <a:endParaRPr lang="en-US" sz="3200" dirty="0"/>
        </a:p>
      </dgm:t>
    </dgm:pt>
    <dgm:pt modelId="{40C5F91A-10E6-49BA-8F88-A70C4F453C0A}" type="parTrans" cxnId="{714A881A-30F6-4CC4-9B1E-054E430961F3}">
      <dgm:prSet/>
      <dgm:spPr/>
      <dgm:t>
        <a:bodyPr/>
        <a:lstStyle/>
        <a:p>
          <a:endParaRPr lang="en-US"/>
        </a:p>
      </dgm:t>
    </dgm:pt>
    <dgm:pt modelId="{3908572A-804E-40AA-B098-8384EDB12326}" type="sibTrans" cxnId="{714A881A-30F6-4CC4-9B1E-054E430961F3}">
      <dgm:prSet/>
      <dgm:spPr/>
      <dgm:t>
        <a:bodyPr/>
        <a:lstStyle/>
        <a:p>
          <a:endParaRPr lang="en-US"/>
        </a:p>
      </dgm:t>
    </dgm:pt>
    <dgm:pt modelId="{24F57BB2-00B3-4D15-91DF-972B524C1D1C}">
      <dgm:prSet phldrT="[Text]" phldr="1"/>
      <dgm:spPr/>
      <dgm:t>
        <a:bodyPr/>
        <a:lstStyle/>
        <a:p>
          <a:endParaRPr lang="en-US" dirty="0"/>
        </a:p>
      </dgm:t>
    </dgm:pt>
    <dgm:pt modelId="{037A651A-13BC-4F0A-8A67-77A3C228EDEF}" type="sibTrans" cxnId="{F43BE309-5D28-451F-A93F-4E9065FB7388}">
      <dgm:prSet/>
      <dgm:spPr/>
      <dgm:t>
        <a:bodyPr/>
        <a:lstStyle/>
        <a:p>
          <a:endParaRPr lang="en-US"/>
        </a:p>
      </dgm:t>
    </dgm:pt>
    <dgm:pt modelId="{E3F5ECD0-E308-4667-A150-B8CABBA73839}" type="parTrans" cxnId="{F43BE309-5D28-451F-A93F-4E9065FB7388}">
      <dgm:prSet/>
      <dgm:spPr/>
      <dgm:t>
        <a:bodyPr/>
        <a:lstStyle/>
        <a:p>
          <a:endParaRPr lang="en-US"/>
        </a:p>
      </dgm:t>
    </dgm:pt>
    <dgm:pt modelId="{C9E1ED08-7AD8-4563-8F97-49073B55AA10}">
      <dgm:prSet phldrT="[Text]" phldr="1"/>
      <dgm:spPr/>
      <dgm:t>
        <a:bodyPr/>
        <a:lstStyle/>
        <a:p>
          <a:endParaRPr lang="en-US"/>
        </a:p>
      </dgm:t>
    </dgm:pt>
    <dgm:pt modelId="{29449690-0D0B-4639-80B5-3A24092F8D78}" type="sibTrans" cxnId="{F97647B3-86C9-48EA-AD1E-185AE85D6E75}">
      <dgm:prSet/>
      <dgm:spPr/>
      <dgm:t>
        <a:bodyPr/>
        <a:lstStyle/>
        <a:p>
          <a:endParaRPr lang="en-US"/>
        </a:p>
      </dgm:t>
    </dgm:pt>
    <dgm:pt modelId="{3A6739D6-FF23-4D7E-BAA7-98E7DB824306}" type="parTrans" cxnId="{F97647B3-86C9-48EA-AD1E-185AE85D6E75}">
      <dgm:prSet/>
      <dgm:spPr/>
      <dgm:t>
        <a:bodyPr/>
        <a:lstStyle/>
        <a:p>
          <a:endParaRPr lang="en-US"/>
        </a:p>
      </dgm:t>
    </dgm:pt>
    <dgm:pt modelId="{98283D78-0489-4261-8A57-F657479DE765}">
      <dgm:prSet phldrT="[Text]" phldr="1"/>
      <dgm:spPr/>
      <dgm:t>
        <a:bodyPr/>
        <a:lstStyle/>
        <a:p>
          <a:endParaRPr lang="en-US" dirty="0"/>
        </a:p>
      </dgm:t>
    </dgm:pt>
    <dgm:pt modelId="{3B909F69-D972-48D7-8C1B-3A2A6C686545}" type="sibTrans" cxnId="{8D5AA5B6-400A-4FE4-AAEF-4009BABB6E72}">
      <dgm:prSet/>
      <dgm:spPr/>
      <dgm:t>
        <a:bodyPr/>
        <a:lstStyle/>
        <a:p>
          <a:endParaRPr lang="en-US"/>
        </a:p>
      </dgm:t>
    </dgm:pt>
    <dgm:pt modelId="{BB60D8EC-619D-473E-B81F-8C6D8E8BB41A}" type="parTrans" cxnId="{8D5AA5B6-400A-4FE4-AAEF-4009BABB6E72}">
      <dgm:prSet/>
      <dgm:spPr/>
      <dgm:t>
        <a:bodyPr/>
        <a:lstStyle/>
        <a:p>
          <a:endParaRPr lang="en-US"/>
        </a:p>
      </dgm:t>
    </dgm:pt>
    <dgm:pt modelId="{74384A11-5C20-4987-BB95-192A4E63180F}">
      <dgm:prSet phldrT="[Text]" phldr="1"/>
      <dgm:spPr/>
      <dgm:t>
        <a:bodyPr/>
        <a:lstStyle/>
        <a:p>
          <a:endParaRPr lang="en-US" dirty="0"/>
        </a:p>
      </dgm:t>
    </dgm:pt>
    <dgm:pt modelId="{65C7530E-0EC7-48E5-940C-5C8E1564C677}" type="sibTrans" cxnId="{3661C0CA-16E1-48AB-BB0A-F2474C05A8FB}">
      <dgm:prSet/>
      <dgm:spPr/>
      <dgm:t>
        <a:bodyPr/>
        <a:lstStyle/>
        <a:p>
          <a:endParaRPr lang="en-US"/>
        </a:p>
      </dgm:t>
    </dgm:pt>
    <dgm:pt modelId="{06D1A0BE-B7A4-4D46-ACBA-D4B6CEEF6BC9}" type="parTrans" cxnId="{3661C0CA-16E1-48AB-BB0A-F2474C05A8FB}">
      <dgm:prSet/>
      <dgm:spPr/>
      <dgm:t>
        <a:bodyPr/>
        <a:lstStyle/>
        <a:p>
          <a:endParaRPr lang="en-US"/>
        </a:p>
      </dgm:t>
    </dgm:pt>
    <dgm:pt modelId="{B9EDF9CB-E41F-4F5C-AA90-ACE3BE83E37E}">
      <dgm:prSet phldrT="[Text]" phldr="1"/>
      <dgm:spPr/>
      <dgm:t>
        <a:bodyPr/>
        <a:lstStyle/>
        <a:p>
          <a:endParaRPr lang="en-US" dirty="0"/>
        </a:p>
      </dgm:t>
    </dgm:pt>
    <dgm:pt modelId="{9CF0AADE-5697-4A1E-94AC-0B27B543C858}" type="sibTrans" cxnId="{801E981D-D24D-4250-A8FA-4327AC24A114}">
      <dgm:prSet/>
      <dgm:spPr/>
      <dgm:t>
        <a:bodyPr/>
        <a:lstStyle/>
        <a:p>
          <a:endParaRPr lang="en-US"/>
        </a:p>
      </dgm:t>
    </dgm:pt>
    <dgm:pt modelId="{D2722D14-8652-48E6-9174-4A6576D0C50F}" type="parTrans" cxnId="{801E981D-D24D-4250-A8FA-4327AC24A114}">
      <dgm:prSet/>
      <dgm:spPr/>
      <dgm:t>
        <a:bodyPr/>
        <a:lstStyle/>
        <a:p>
          <a:endParaRPr lang="en-US"/>
        </a:p>
      </dgm:t>
    </dgm:pt>
    <dgm:pt modelId="{A39B3685-BDDA-4738-8B51-8525BD887A1C}">
      <dgm:prSet phldrT="[Text]" phldr="1"/>
      <dgm:spPr/>
      <dgm:t>
        <a:bodyPr/>
        <a:lstStyle/>
        <a:p>
          <a:endParaRPr lang="en-US"/>
        </a:p>
      </dgm:t>
    </dgm:pt>
    <dgm:pt modelId="{485AA0AC-A66F-420C-9D02-E277FE13BAF4}" type="sibTrans" cxnId="{5BAA79BC-0F7B-48C9-9EBD-FFE670E1765D}">
      <dgm:prSet/>
      <dgm:spPr/>
      <dgm:t>
        <a:bodyPr/>
        <a:lstStyle/>
        <a:p>
          <a:endParaRPr lang="en-US"/>
        </a:p>
      </dgm:t>
    </dgm:pt>
    <dgm:pt modelId="{C8A72DF0-7C48-4495-BA41-AC5C7D7B589B}" type="parTrans" cxnId="{5BAA79BC-0F7B-48C9-9EBD-FFE670E1765D}">
      <dgm:prSet/>
      <dgm:spPr/>
      <dgm:t>
        <a:bodyPr/>
        <a:lstStyle/>
        <a:p>
          <a:endParaRPr lang="en-US"/>
        </a:p>
      </dgm:t>
    </dgm:pt>
    <dgm:pt modelId="{56C7479A-E413-4327-A923-D1E15CE2BA41}" type="pres">
      <dgm:prSet presAssocID="{F063ED3F-4F96-4CB0-A098-557B8778273D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17F5BE09-35BE-4F62-93B7-AEC9A8D4539B}" type="pres">
      <dgm:prSet presAssocID="{F063ED3F-4F96-4CB0-A098-557B8778273D}" presName="cycle" presStyleCnt="0"/>
      <dgm:spPr/>
    </dgm:pt>
    <dgm:pt modelId="{DADA5128-4345-4701-BB62-B534E9385BE5}" type="pres">
      <dgm:prSet presAssocID="{F063ED3F-4F96-4CB0-A098-557B8778273D}" presName="centerShape" presStyleCnt="0"/>
      <dgm:spPr/>
    </dgm:pt>
    <dgm:pt modelId="{8BD6B3DB-5A5E-4802-8206-78EE477ECCE3}" type="pres">
      <dgm:prSet presAssocID="{F063ED3F-4F96-4CB0-A098-557B8778273D}" presName="connSite" presStyleLbl="node1" presStyleIdx="0" presStyleCnt="4"/>
      <dgm:spPr/>
    </dgm:pt>
    <dgm:pt modelId="{AC4AE733-2EE0-4A0E-BBD3-9547F1E0E432}" type="pres">
      <dgm:prSet presAssocID="{F063ED3F-4F96-4CB0-A098-557B8778273D}" presName="visible" presStyleLbl="node1" presStyleIdx="0" presStyleCnt="4"/>
      <dgm:spPr/>
    </dgm:pt>
    <dgm:pt modelId="{0E804886-059A-4C6B-BC7A-6FA1E3751049}" type="pres">
      <dgm:prSet presAssocID="{84EDCCAE-5D9E-48B1-9B8A-25C76B62CE15}" presName="Name25" presStyleLbl="parChTrans1D1" presStyleIdx="0" presStyleCnt="3"/>
      <dgm:spPr/>
    </dgm:pt>
    <dgm:pt modelId="{CFC4E432-F5D7-441B-8862-9A77166A4453}" type="pres">
      <dgm:prSet presAssocID="{90711151-419A-49C1-91D3-2337167FA359}" presName="node" presStyleCnt="0"/>
      <dgm:spPr/>
    </dgm:pt>
    <dgm:pt modelId="{CB45611B-0A51-4DCB-B30B-D95BE7B0F905}" type="pres">
      <dgm:prSet presAssocID="{90711151-419A-49C1-91D3-2337167FA359}" presName="parentNode" presStyleLbl="node1" presStyleIdx="1" presStyleCnt="4" custScaleX="147440" custLinFactNeighborX="24207" custLinFactNeighborY="937">
        <dgm:presLayoutVars>
          <dgm:chMax val="1"/>
          <dgm:bulletEnabled val="1"/>
        </dgm:presLayoutVars>
      </dgm:prSet>
      <dgm:spPr/>
    </dgm:pt>
    <dgm:pt modelId="{F2F7AFCE-C890-4552-BEFC-E08042C237B0}" type="pres">
      <dgm:prSet presAssocID="{90711151-419A-49C1-91D3-2337167FA359}" presName="childNode" presStyleLbl="revTx" presStyleIdx="0" presStyleCnt="3">
        <dgm:presLayoutVars>
          <dgm:bulletEnabled val="1"/>
        </dgm:presLayoutVars>
      </dgm:prSet>
      <dgm:spPr/>
    </dgm:pt>
    <dgm:pt modelId="{AE4B5554-97F4-4B6E-A295-BDEFA25C5D77}" type="pres">
      <dgm:prSet presAssocID="{47D20C8A-19EE-4695-AD76-692580520B96}" presName="Name25" presStyleLbl="parChTrans1D1" presStyleIdx="1" presStyleCnt="3"/>
      <dgm:spPr/>
    </dgm:pt>
    <dgm:pt modelId="{6BB620E8-A3CB-46FD-8FE8-5D565396D88E}" type="pres">
      <dgm:prSet presAssocID="{87E54827-8AD7-402A-BA54-08C868CCE890}" presName="node" presStyleCnt="0"/>
      <dgm:spPr/>
    </dgm:pt>
    <dgm:pt modelId="{A170250D-46CD-42CB-8016-B442F86E5AF8}" type="pres">
      <dgm:prSet presAssocID="{87E54827-8AD7-402A-BA54-08C868CCE890}" presName="parentNode" presStyleLbl="node1" presStyleIdx="2" presStyleCnt="4" custScaleX="149751" custLinFactNeighborX="24742" custLinFactNeighborY="929">
        <dgm:presLayoutVars>
          <dgm:chMax val="1"/>
          <dgm:bulletEnabled val="1"/>
        </dgm:presLayoutVars>
      </dgm:prSet>
      <dgm:spPr/>
    </dgm:pt>
    <dgm:pt modelId="{3DB2F743-3244-4A31-9106-977E47E1280B}" type="pres">
      <dgm:prSet presAssocID="{87E54827-8AD7-402A-BA54-08C868CCE890}" presName="childNode" presStyleLbl="revTx" presStyleIdx="1" presStyleCnt="3">
        <dgm:presLayoutVars>
          <dgm:bulletEnabled val="1"/>
        </dgm:presLayoutVars>
      </dgm:prSet>
      <dgm:spPr/>
    </dgm:pt>
    <dgm:pt modelId="{5C9A2225-8FB9-4A17-8BCA-A4FE1CE3E439}" type="pres">
      <dgm:prSet presAssocID="{40C5F91A-10E6-49BA-8F88-A70C4F453C0A}" presName="Name25" presStyleLbl="parChTrans1D1" presStyleIdx="2" presStyleCnt="3"/>
      <dgm:spPr/>
    </dgm:pt>
    <dgm:pt modelId="{08C4EF95-04DB-4381-ABDB-11CCB2599F2D}" type="pres">
      <dgm:prSet presAssocID="{F3F88092-5942-47F5-890B-2ED8127E0FAF}" presName="node" presStyleCnt="0"/>
      <dgm:spPr/>
    </dgm:pt>
    <dgm:pt modelId="{5871C435-213B-45B7-A151-1E18DCE90F37}" type="pres">
      <dgm:prSet presAssocID="{F3F88092-5942-47F5-890B-2ED8127E0FAF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EDD74B22-7393-4E11-B709-89763775D8D0}" type="pres">
      <dgm:prSet presAssocID="{F3F88092-5942-47F5-890B-2ED8127E0FAF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3D178501-131C-4402-A37D-B71BD2C1DA34}" type="presOf" srcId="{84EDCCAE-5D9E-48B1-9B8A-25C76B62CE15}" destId="{0E804886-059A-4C6B-BC7A-6FA1E3751049}" srcOrd="0" destOrd="0" presId="urn:microsoft.com/office/officeart/2005/8/layout/radial2"/>
    <dgm:cxn modelId="{F43BE309-5D28-451F-A93F-4E9065FB7388}" srcId="{F3F88092-5942-47F5-890B-2ED8127E0FAF}" destId="{24F57BB2-00B3-4D15-91DF-972B524C1D1C}" srcOrd="0" destOrd="0" parTransId="{E3F5ECD0-E308-4667-A150-B8CABBA73839}" sibTransId="{037A651A-13BC-4F0A-8A67-77A3C228EDEF}"/>
    <dgm:cxn modelId="{714A881A-30F6-4CC4-9B1E-054E430961F3}" srcId="{F063ED3F-4F96-4CB0-A098-557B8778273D}" destId="{F3F88092-5942-47F5-890B-2ED8127E0FAF}" srcOrd="2" destOrd="0" parTransId="{40C5F91A-10E6-49BA-8F88-A70C4F453C0A}" sibTransId="{3908572A-804E-40AA-B098-8384EDB12326}"/>
    <dgm:cxn modelId="{801E981D-D24D-4250-A8FA-4327AC24A114}" srcId="{87E54827-8AD7-402A-BA54-08C868CCE890}" destId="{B9EDF9CB-E41F-4F5C-AA90-ACE3BE83E37E}" srcOrd="0" destOrd="0" parTransId="{D2722D14-8652-48E6-9174-4A6576D0C50F}" sibTransId="{9CF0AADE-5697-4A1E-94AC-0B27B543C858}"/>
    <dgm:cxn modelId="{DB2EED28-DA05-42BD-B175-7C7BE9184BD8}" srcId="{F063ED3F-4F96-4CB0-A098-557B8778273D}" destId="{87E54827-8AD7-402A-BA54-08C868CCE890}" srcOrd="1" destOrd="0" parTransId="{47D20C8A-19EE-4695-AD76-692580520B96}" sibTransId="{EEA0CFC2-CCF5-4D19-AAF6-AE06D83983DE}"/>
    <dgm:cxn modelId="{85511E35-4F68-4AD0-A4D8-EBA24813F001}" type="presOf" srcId="{C9E1ED08-7AD8-4563-8F97-49073B55AA10}" destId="{EDD74B22-7393-4E11-B709-89763775D8D0}" srcOrd="0" destOrd="1" presId="urn:microsoft.com/office/officeart/2005/8/layout/radial2"/>
    <dgm:cxn modelId="{7C435360-2071-4BEA-B82C-6BED46FEDF8C}" type="presOf" srcId="{B9EDF9CB-E41F-4F5C-AA90-ACE3BE83E37E}" destId="{3DB2F743-3244-4A31-9106-977E47E1280B}" srcOrd="0" destOrd="0" presId="urn:microsoft.com/office/officeart/2005/8/layout/radial2"/>
    <dgm:cxn modelId="{2A3C5D42-618D-48EA-99F0-53A93B83611E}" srcId="{F063ED3F-4F96-4CB0-A098-557B8778273D}" destId="{90711151-419A-49C1-91D3-2337167FA359}" srcOrd="0" destOrd="0" parTransId="{84EDCCAE-5D9E-48B1-9B8A-25C76B62CE15}" sibTransId="{AE498994-7524-4409-9767-F59FE3652368}"/>
    <dgm:cxn modelId="{1DC9344B-E614-49DA-9371-D45423B08037}" type="presOf" srcId="{98283D78-0489-4261-8A57-F657479DE765}" destId="{F2F7AFCE-C890-4552-BEFC-E08042C237B0}" srcOrd="0" destOrd="0" presId="urn:microsoft.com/office/officeart/2005/8/layout/radial2"/>
    <dgm:cxn modelId="{F1D81370-28FC-466E-A3B2-68D2178B2CE0}" type="presOf" srcId="{A39B3685-BDDA-4738-8B51-8525BD887A1C}" destId="{3DB2F743-3244-4A31-9106-977E47E1280B}" srcOrd="0" destOrd="1" presId="urn:microsoft.com/office/officeart/2005/8/layout/radial2"/>
    <dgm:cxn modelId="{A4D96E7F-F0B9-4154-AFE6-D3B483C6C0F4}" type="presOf" srcId="{90711151-419A-49C1-91D3-2337167FA359}" destId="{CB45611B-0A51-4DCB-B30B-D95BE7B0F905}" srcOrd="0" destOrd="0" presId="urn:microsoft.com/office/officeart/2005/8/layout/radial2"/>
    <dgm:cxn modelId="{32B67C84-85F3-480E-8E61-0B737A0115AC}" type="presOf" srcId="{47D20C8A-19EE-4695-AD76-692580520B96}" destId="{AE4B5554-97F4-4B6E-A295-BDEFA25C5D77}" srcOrd="0" destOrd="0" presId="urn:microsoft.com/office/officeart/2005/8/layout/radial2"/>
    <dgm:cxn modelId="{3F2E5CAA-D81D-478E-AA4B-5A79FADF998A}" type="presOf" srcId="{87E54827-8AD7-402A-BA54-08C868CCE890}" destId="{A170250D-46CD-42CB-8016-B442F86E5AF8}" srcOrd="0" destOrd="0" presId="urn:microsoft.com/office/officeart/2005/8/layout/radial2"/>
    <dgm:cxn modelId="{3068B9AC-A5BE-4526-A3EF-1EFCC9FBBBC0}" type="presOf" srcId="{F3F88092-5942-47F5-890B-2ED8127E0FAF}" destId="{5871C435-213B-45B7-A151-1E18DCE90F37}" srcOrd="0" destOrd="0" presId="urn:microsoft.com/office/officeart/2005/8/layout/radial2"/>
    <dgm:cxn modelId="{F97647B3-86C9-48EA-AD1E-185AE85D6E75}" srcId="{F3F88092-5942-47F5-890B-2ED8127E0FAF}" destId="{C9E1ED08-7AD8-4563-8F97-49073B55AA10}" srcOrd="1" destOrd="0" parTransId="{3A6739D6-FF23-4D7E-BAA7-98E7DB824306}" sibTransId="{29449690-0D0B-4639-80B5-3A24092F8D78}"/>
    <dgm:cxn modelId="{8D5AA5B6-400A-4FE4-AAEF-4009BABB6E72}" srcId="{90711151-419A-49C1-91D3-2337167FA359}" destId="{98283D78-0489-4261-8A57-F657479DE765}" srcOrd="0" destOrd="0" parTransId="{BB60D8EC-619D-473E-B81F-8C6D8E8BB41A}" sibTransId="{3B909F69-D972-48D7-8C1B-3A2A6C686545}"/>
    <dgm:cxn modelId="{5BAA79BC-0F7B-48C9-9EBD-FFE670E1765D}" srcId="{87E54827-8AD7-402A-BA54-08C868CCE890}" destId="{A39B3685-BDDA-4738-8B51-8525BD887A1C}" srcOrd="1" destOrd="0" parTransId="{C8A72DF0-7C48-4495-BA41-AC5C7D7B589B}" sibTransId="{485AA0AC-A66F-420C-9D02-E277FE13BAF4}"/>
    <dgm:cxn modelId="{3661C0CA-16E1-48AB-BB0A-F2474C05A8FB}" srcId="{90711151-419A-49C1-91D3-2337167FA359}" destId="{74384A11-5C20-4987-BB95-192A4E63180F}" srcOrd="1" destOrd="0" parTransId="{06D1A0BE-B7A4-4D46-ACBA-D4B6CEEF6BC9}" sibTransId="{65C7530E-0EC7-48E5-940C-5C8E1564C677}"/>
    <dgm:cxn modelId="{FD17AFD2-8510-43E1-8A93-50E32C9A15C3}" type="presOf" srcId="{40C5F91A-10E6-49BA-8F88-A70C4F453C0A}" destId="{5C9A2225-8FB9-4A17-8BCA-A4FE1CE3E439}" srcOrd="0" destOrd="0" presId="urn:microsoft.com/office/officeart/2005/8/layout/radial2"/>
    <dgm:cxn modelId="{E5651FDC-060A-418D-BB10-835DD14BF47D}" type="presOf" srcId="{F063ED3F-4F96-4CB0-A098-557B8778273D}" destId="{56C7479A-E413-4327-A923-D1E15CE2BA41}" srcOrd="0" destOrd="0" presId="urn:microsoft.com/office/officeart/2005/8/layout/radial2"/>
    <dgm:cxn modelId="{3BB3B7DE-3B62-4162-A55B-42AC37C157FC}" type="presOf" srcId="{24F57BB2-00B3-4D15-91DF-972B524C1D1C}" destId="{EDD74B22-7393-4E11-B709-89763775D8D0}" srcOrd="0" destOrd="0" presId="urn:microsoft.com/office/officeart/2005/8/layout/radial2"/>
    <dgm:cxn modelId="{4B106BFA-DC2F-468F-BCC7-43FF1D3CCF84}" type="presOf" srcId="{74384A11-5C20-4987-BB95-192A4E63180F}" destId="{F2F7AFCE-C890-4552-BEFC-E08042C237B0}" srcOrd="0" destOrd="1" presId="urn:microsoft.com/office/officeart/2005/8/layout/radial2"/>
    <dgm:cxn modelId="{B8E84746-29BE-4013-B255-6EAB556447FB}" type="presParOf" srcId="{56C7479A-E413-4327-A923-D1E15CE2BA41}" destId="{17F5BE09-35BE-4F62-93B7-AEC9A8D4539B}" srcOrd="0" destOrd="0" presId="urn:microsoft.com/office/officeart/2005/8/layout/radial2"/>
    <dgm:cxn modelId="{13EC7CBA-53EA-4B6E-AF49-D48BE4C152B9}" type="presParOf" srcId="{17F5BE09-35BE-4F62-93B7-AEC9A8D4539B}" destId="{DADA5128-4345-4701-BB62-B534E9385BE5}" srcOrd="0" destOrd="0" presId="urn:microsoft.com/office/officeart/2005/8/layout/radial2"/>
    <dgm:cxn modelId="{431DFCB6-42D7-4947-902A-E4E9E26D3EFE}" type="presParOf" srcId="{DADA5128-4345-4701-BB62-B534E9385BE5}" destId="{8BD6B3DB-5A5E-4802-8206-78EE477ECCE3}" srcOrd="0" destOrd="0" presId="urn:microsoft.com/office/officeart/2005/8/layout/radial2"/>
    <dgm:cxn modelId="{6C024CCE-38C9-4222-89FE-26E99D83DB07}" type="presParOf" srcId="{DADA5128-4345-4701-BB62-B534E9385BE5}" destId="{AC4AE733-2EE0-4A0E-BBD3-9547F1E0E432}" srcOrd="1" destOrd="0" presId="urn:microsoft.com/office/officeart/2005/8/layout/radial2"/>
    <dgm:cxn modelId="{B1842C83-766D-4CB3-8A59-AAE99B64B6E5}" type="presParOf" srcId="{17F5BE09-35BE-4F62-93B7-AEC9A8D4539B}" destId="{0E804886-059A-4C6B-BC7A-6FA1E3751049}" srcOrd="1" destOrd="0" presId="urn:microsoft.com/office/officeart/2005/8/layout/radial2"/>
    <dgm:cxn modelId="{5E80E7B0-C4D5-4165-B184-858F049D937F}" type="presParOf" srcId="{17F5BE09-35BE-4F62-93B7-AEC9A8D4539B}" destId="{CFC4E432-F5D7-441B-8862-9A77166A4453}" srcOrd="2" destOrd="0" presId="urn:microsoft.com/office/officeart/2005/8/layout/radial2"/>
    <dgm:cxn modelId="{A5159A07-22C8-4A1B-9BF8-6E0A195DE729}" type="presParOf" srcId="{CFC4E432-F5D7-441B-8862-9A77166A4453}" destId="{CB45611B-0A51-4DCB-B30B-D95BE7B0F905}" srcOrd="0" destOrd="0" presId="urn:microsoft.com/office/officeart/2005/8/layout/radial2"/>
    <dgm:cxn modelId="{D348F2E3-5B5D-488E-B865-76E9B6A60100}" type="presParOf" srcId="{CFC4E432-F5D7-441B-8862-9A77166A4453}" destId="{F2F7AFCE-C890-4552-BEFC-E08042C237B0}" srcOrd="1" destOrd="0" presId="urn:microsoft.com/office/officeart/2005/8/layout/radial2"/>
    <dgm:cxn modelId="{AFC99525-63B2-4626-BE0B-E68F4F25684F}" type="presParOf" srcId="{17F5BE09-35BE-4F62-93B7-AEC9A8D4539B}" destId="{AE4B5554-97F4-4B6E-A295-BDEFA25C5D77}" srcOrd="3" destOrd="0" presId="urn:microsoft.com/office/officeart/2005/8/layout/radial2"/>
    <dgm:cxn modelId="{DAA87A4D-563A-43B4-924B-C34FC18B0B45}" type="presParOf" srcId="{17F5BE09-35BE-4F62-93B7-AEC9A8D4539B}" destId="{6BB620E8-A3CB-46FD-8FE8-5D565396D88E}" srcOrd="4" destOrd="0" presId="urn:microsoft.com/office/officeart/2005/8/layout/radial2"/>
    <dgm:cxn modelId="{506AD27D-3842-476D-BE67-DE33E0EBCBDD}" type="presParOf" srcId="{6BB620E8-A3CB-46FD-8FE8-5D565396D88E}" destId="{A170250D-46CD-42CB-8016-B442F86E5AF8}" srcOrd="0" destOrd="0" presId="urn:microsoft.com/office/officeart/2005/8/layout/radial2"/>
    <dgm:cxn modelId="{9110AD9E-3D7D-43A6-BD93-2BA70613F448}" type="presParOf" srcId="{6BB620E8-A3CB-46FD-8FE8-5D565396D88E}" destId="{3DB2F743-3244-4A31-9106-977E47E1280B}" srcOrd="1" destOrd="0" presId="urn:microsoft.com/office/officeart/2005/8/layout/radial2"/>
    <dgm:cxn modelId="{BD79AF32-EDD4-43D3-9E28-82156A1A7381}" type="presParOf" srcId="{17F5BE09-35BE-4F62-93B7-AEC9A8D4539B}" destId="{5C9A2225-8FB9-4A17-8BCA-A4FE1CE3E439}" srcOrd="5" destOrd="0" presId="urn:microsoft.com/office/officeart/2005/8/layout/radial2"/>
    <dgm:cxn modelId="{C4921128-18CB-46F5-9B20-6884408BCC07}" type="presParOf" srcId="{17F5BE09-35BE-4F62-93B7-AEC9A8D4539B}" destId="{08C4EF95-04DB-4381-ABDB-11CCB2599F2D}" srcOrd="6" destOrd="0" presId="urn:microsoft.com/office/officeart/2005/8/layout/radial2"/>
    <dgm:cxn modelId="{1707A6B9-6990-4C2D-9DE9-FA995247B80A}" type="presParOf" srcId="{08C4EF95-04DB-4381-ABDB-11CCB2599F2D}" destId="{5871C435-213B-45B7-A151-1E18DCE90F37}" srcOrd="0" destOrd="0" presId="urn:microsoft.com/office/officeart/2005/8/layout/radial2"/>
    <dgm:cxn modelId="{DA410EA6-99E2-4615-A2CF-04BA50EF20F9}" type="presParOf" srcId="{08C4EF95-04DB-4381-ABDB-11CCB2599F2D}" destId="{EDD74B22-7393-4E11-B709-89763775D8D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63ED3F-4F96-4CB0-A098-557B8778273D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0FDD2A-FDB0-41AE-A192-CD5A5706C0CA}">
      <dgm:prSet phldrT="[Text]" custT="1"/>
      <dgm:spPr>
        <a:solidFill>
          <a:srgbClr val="ACD337"/>
        </a:solidFill>
        <a:ln>
          <a:noFill/>
        </a:ln>
      </dgm:spPr>
      <dgm:t>
        <a:bodyPr/>
        <a:lstStyle/>
        <a:p>
          <a:endParaRPr lang="en-US" sz="3200" b="1" dirty="0">
            <a:solidFill>
              <a:srgbClr val="FFFFFF"/>
            </a:solidFill>
          </a:endParaRPr>
        </a:p>
      </dgm:t>
    </dgm:pt>
    <dgm:pt modelId="{D3E76E63-27E8-4142-9722-605574FC6514}" type="parTrans" cxnId="{D48E75CE-7668-4FD1-9129-B0FD7629E31E}">
      <dgm:prSet/>
      <dgm:spPr/>
      <dgm:t>
        <a:bodyPr/>
        <a:lstStyle/>
        <a:p>
          <a:endParaRPr lang="en-US"/>
        </a:p>
      </dgm:t>
    </dgm:pt>
    <dgm:pt modelId="{BCD1EA23-F9DB-453A-9452-8F8CEDC1303D}" type="sibTrans" cxnId="{D48E75CE-7668-4FD1-9129-B0FD7629E31E}">
      <dgm:prSet/>
      <dgm:spPr/>
      <dgm:t>
        <a:bodyPr/>
        <a:lstStyle/>
        <a:p>
          <a:endParaRPr lang="en-US"/>
        </a:p>
      </dgm:t>
    </dgm:pt>
    <dgm:pt modelId="{E3C4C392-3F4F-4B55-A617-D4C92CA25CD6}">
      <dgm:prSet phldrT="[Text]"/>
      <dgm:spPr>
        <a:solidFill>
          <a:srgbClr val="055881"/>
        </a:solidFill>
        <a:ln>
          <a:noFill/>
        </a:ln>
      </dgm:spPr>
      <dgm:t>
        <a:bodyPr/>
        <a:lstStyle/>
        <a:p>
          <a:endParaRPr lang="en-US" b="1" dirty="0">
            <a:solidFill>
              <a:srgbClr val="FFFFFF"/>
            </a:solidFill>
          </a:endParaRPr>
        </a:p>
      </dgm:t>
    </dgm:pt>
    <dgm:pt modelId="{CEB26859-8E32-4F79-96D9-B3EE9EC0E7AA}" type="parTrans" cxnId="{91713F2E-FAD0-4FCD-9993-BFDF47429D83}">
      <dgm:prSet/>
      <dgm:spPr/>
      <dgm:t>
        <a:bodyPr/>
        <a:lstStyle/>
        <a:p>
          <a:endParaRPr lang="en-US"/>
        </a:p>
      </dgm:t>
    </dgm:pt>
    <dgm:pt modelId="{14B681E8-419D-4367-B313-43E121DD7B14}" type="sibTrans" cxnId="{91713F2E-FAD0-4FCD-9993-BFDF47429D83}">
      <dgm:prSet/>
      <dgm:spPr/>
      <dgm:t>
        <a:bodyPr/>
        <a:lstStyle/>
        <a:p>
          <a:endParaRPr lang="en-US"/>
        </a:p>
      </dgm:t>
    </dgm:pt>
    <dgm:pt modelId="{7D3B41B7-289B-45DA-936E-003B9F49793C}">
      <dgm:prSet phldrT="[Text]"/>
      <dgm:spPr>
        <a:solidFill>
          <a:srgbClr val="4AA5B7"/>
        </a:solidFill>
        <a:ln>
          <a:noFill/>
        </a:ln>
      </dgm:spPr>
      <dgm:t>
        <a:bodyPr/>
        <a:lstStyle/>
        <a:p>
          <a:endParaRPr lang="en-US" b="1" dirty="0">
            <a:solidFill>
              <a:srgbClr val="FFFFFF"/>
            </a:solidFill>
          </a:endParaRPr>
        </a:p>
      </dgm:t>
    </dgm:pt>
    <dgm:pt modelId="{A5EE3610-43D0-4153-B994-5DC32FE55EC3}" type="parTrans" cxnId="{509CBB30-C7E3-403F-ADEE-29A9D90EF714}">
      <dgm:prSet/>
      <dgm:spPr/>
      <dgm:t>
        <a:bodyPr/>
        <a:lstStyle/>
        <a:p>
          <a:endParaRPr lang="en-US"/>
        </a:p>
      </dgm:t>
    </dgm:pt>
    <dgm:pt modelId="{E27EFCBE-46CE-49D2-89A8-01AA7C633E57}" type="sibTrans" cxnId="{509CBB30-C7E3-403F-ADEE-29A9D90EF714}">
      <dgm:prSet/>
      <dgm:spPr/>
      <dgm:t>
        <a:bodyPr/>
        <a:lstStyle/>
        <a:p>
          <a:endParaRPr lang="en-US"/>
        </a:p>
      </dgm:t>
    </dgm:pt>
    <dgm:pt modelId="{13B92D67-35D8-47A3-99AA-5A8C84085D81}">
      <dgm:prSet phldrT="[Text]"/>
      <dgm:spPr>
        <a:solidFill>
          <a:srgbClr val="ACD337"/>
        </a:solidFill>
        <a:ln>
          <a:noFill/>
        </a:ln>
      </dgm:spPr>
      <dgm:t>
        <a:bodyPr/>
        <a:lstStyle/>
        <a:p>
          <a:endParaRPr lang="en-US" b="1" dirty="0">
            <a:solidFill>
              <a:srgbClr val="FFFFFF"/>
            </a:solidFill>
          </a:endParaRPr>
        </a:p>
      </dgm:t>
    </dgm:pt>
    <dgm:pt modelId="{6D4BCE4E-5C5C-4809-859A-D26FBF810139}" type="parTrans" cxnId="{876162E4-F76C-4FAA-BAC4-1C91E56EC807}">
      <dgm:prSet/>
      <dgm:spPr/>
      <dgm:t>
        <a:bodyPr/>
        <a:lstStyle/>
        <a:p>
          <a:endParaRPr lang="en-US"/>
        </a:p>
      </dgm:t>
    </dgm:pt>
    <dgm:pt modelId="{3F8DA080-0B19-4410-9507-FCD0EC503E4E}" type="sibTrans" cxnId="{876162E4-F76C-4FAA-BAC4-1C91E56EC807}">
      <dgm:prSet/>
      <dgm:spPr/>
      <dgm:t>
        <a:bodyPr/>
        <a:lstStyle/>
        <a:p>
          <a:endParaRPr lang="en-US"/>
        </a:p>
      </dgm:t>
    </dgm:pt>
    <dgm:pt modelId="{E54DAE73-72F1-41E1-8698-A43664106715}">
      <dgm:prSet phldrT="[Text]"/>
      <dgm:spPr>
        <a:solidFill>
          <a:srgbClr val="055881"/>
        </a:solidFill>
        <a:ln>
          <a:noFill/>
        </a:ln>
      </dgm:spPr>
      <dgm:t>
        <a:bodyPr/>
        <a:lstStyle/>
        <a:p>
          <a:endParaRPr lang="en-US" b="1" dirty="0">
            <a:solidFill>
              <a:srgbClr val="FFFFFF"/>
            </a:solidFill>
          </a:endParaRPr>
        </a:p>
      </dgm:t>
    </dgm:pt>
    <dgm:pt modelId="{1DF20C73-1CC8-4514-AD4C-D8502D866A61}" type="parTrans" cxnId="{EDBAEBD0-F819-403D-A888-BB86CA4A755F}">
      <dgm:prSet/>
      <dgm:spPr/>
      <dgm:t>
        <a:bodyPr/>
        <a:lstStyle/>
        <a:p>
          <a:endParaRPr lang="en-US"/>
        </a:p>
      </dgm:t>
    </dgm:pt>
    <dgm:pt modelId="{CEE4CFC2-1468-4B80-8701-3CA0958C9D58}" type="sibTrans" cxnId="{EDBAEBD0-F819-403D-A888-BB86CA4A755F}">
      <dgm:prSet/>
      <dgm:spPr/>
      <dgm:t>
        <a:bodyPr/>
        <a:lstStyle/>
        <a:p>
          <a:endParaRPr lang="en-US"/>
        </a:p>
      </dgm:t>
    </dgm:pt>
    <dgm:pt modelId="{5AE34E05-CBE1-4792-924E-54E5773B9B6F}">
      <dgm:prSet phldrT="[Text]"/>
      <dgm:spPr>
        <a:solidFill>
          <a:srgbClr val="4AA5B7"/>
        </a:solidFill>
        <a:ln>
          <a:noFill/>
        </a:ln>
      </dgm:spPr>
      <dgm:t>
        <a:bodyPr/>
        <a:lstStyle/>
        <a:p>
          <a:endParaRPr lang="en-US" b="1" dirty="0">
            <a:solidFill>
              <a:srgbClr val="FFFFFF"/>
            </a:solidFill>
          </a:endParaRPr>
        </a:p>
      </dgm:t>
    </dgm:pt>
    <dgm:pt modelId="{DD467E2D-DD77-4030-969B-B5AB4A2CE1BB}" type="parTrans" cxnId="{E5DF688E-A95B-4C26-8BC2-20026E3CD9B2}">
      <dgm:prSet/>
      <dgm:spPr/>
      <dgm:t>
        <a:bodyPr/>
        <a:lstStyle/>
        <a:p>
          <a:endParaRPr lang="en-US"/>
        </a:p>
      </dgm:t>
    </dgm:pt>
    <dgm:pt modelId="{D62D5198-E7D7-4D68-9274-6C591204E991}" type="sibTrans" cxnId="{E5DF688E-A95B-4C26-8BC2-20026E3CD9B2}">
      <dgm:prSet/>
      <dgm:spPr/>
      <dgm:t>
        <a:bodyPr/>
        <a:lstStyle/>
        <a:p>
          <a:endParaRPr lang="en-US"/>
        </a:p>
      </dgm:t>
    </dgm:pt>
    <dgm:pt modelId="{9CE9A876-AD70-4E9A-983D-7FCA539CC592}">
      <dgm:prSet phldrT="[Text]"/>
      <dgm:spPr>
        <a:solidFill>
          <a:srgbClr val="ACD337"/>
        </a:solidFill>
        <a:ln>
          <a:noFill/>
        </a:ln>
      </dgm:spPr>
      <dgm:t>
        <a:bodyPr/>
        <a:lstStyle/>
        <a:p>
          <a:endParaRPr lang="en-US" b="1" dirty="0">
            <a:solidFill>
              <a:srgbClr val="FFFFFF"/>
            </a:solidFill>
          </a:endParaRPr>
        </a:p>
      </dgm:t>
    </dgm:pt>
    <dgm:pt modelId="{32E85BA1-B759-4F12-922D-B4E09C974D48}" type="parTrans" cxnId="{4BA61084-328C-4AEE-BEB8-2A842DEA09D2}">
      <dgm:prSet/>
      <dgm:spPr/>
      <dgm:t>
        <a:bodyPr/>
        <a:lstStyle/>
        <a:p>
          <a:endParaRPr lang="en-US"/>
        </a:p>
      </dgm:t>
    </dgm:pt>
    <dgm:pt modelId="{5977EB19-9408-4168-8C67-25F2B06B2E5E}" type="sibTrans" cxnId="{4BA61084-328C-4AEE-BEB8-2A842DEA09D2}">
      <dgm:prSet/>
      <dgm:spPr/>
      <dgm:t>
        <a:bodyPr/>
        <a:lstStyle/>
        <a:p>
          <a:endParaRPr lang="en-US"/>
        </a:p>
      </dgm:t>
    </dgm:pt>
    <dgm:pt modelId="{56C7479A-E413-4327-A923-D1E15CE2BA41}" type="pres">
      <dgm:prSet presAssocID="{F063ED3F-4F96-4CB0-A098-557B8778273D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17F5BE09-35BE-4F62-93B7-AEC9A8D4539B}" type="pres">
      <dgm:prSet presAssocID="{F063ED3F-4F96-4CB0-A098-557B8778273D}" presName="cycle" presStyleCnt="0"/>
      <dgm:spPr/>
    </dgm:pt>
    <dgm:pt modelId="{DADA5128-4345-4701-BB62-B534E9385BE5}" type="pres">
      <dgm:prSet presAssocID="{F063ED3F-4F96-4CB0-A098-557B8778273D}" presName="centerShape" presStyleCnt="0"/>
      <dgm:spPr/>
    </dgm:pt>
    <dgm:pt modelId="{8BD6B3DB-5A5E-4802-8206-78EE477ECCE3}" type="pres">
      <dgm:prSet presAssocID="{F063ED3F-4F96-4CB0-A098-557B8778273D}" presName="connSite" presStyleLbl="node1" presStyleIdx="0" presStyleCnt="8"/>
      <dgm:spPr/>
    </dgm:pt>
    <dgm:pt modelId="{AC4AE733-2EE0-4A0E-BBD3-9547F1E0E432}" type="pres">
      <dgm:prSet presAssocID="{F063ED3F-4F96-4CB0-A098-557B8778273D}" presName="visible" presStyleLbl="node1" presStyleIdx="0" presStyleCnt="8" custScaleX="212568" custScaleY="157564"/>
      <dgm:spPr/>
    </dgm:pt>
    <dgm:pt modelId="{EEF2C690-26CA-45DA-8724-25267C1D737B}" type="pres">
      <dgm:prSet presAssocID="{D3E76E63-27E8-4142-9722-605574FC6514}" presName="Name25" presStyleLbl="parChTrans1D1" presStyleIdx="0" presStyleCnt="7"/>
      <dgm:spPr/>
    </dgm:pt>
    <dgm:pt modelId="{3830542A-5387-43DF-8AC7-B398A15DEE49}" type="pres">
      <dgm:prSet presAssocID="{0B0FDD2A-FDB0-41AE-A192-CD5A5706C0CA}" presName="node" presStyleCnt="0"/>
      <dgm:spPr/>
    </dgm:pt>
    <dgm:pt modelId="{20C1E427-8ABB-423A-827E-E04C2ED1EDA0}" type="pres">
      <dgm:prSet presAssocID="{0B0FDD2A-FDB0-41AE-A192-CD5A5706C0CA}" presName="parentNode" presStyleLbl="node1" presStyleIdx="1" presStyleCnt="8" custScaleX="356597" custLinFactNeighborX="8646" custLinFactNeighborY="42724">
        <dgm:presLayoutVars>
          <dgm:chMax val="1"/>
          <dgm:bulletEnabled val="1"/>
        </dgm:presLayoutVars>
      </dgm:prSet>
      <dgm:spPr/>
    </dgm:pt>
    <dgm:pt modelId="{B3E7FD0C-3BD1-42A1-A4B3-D1B56E34BD59}" type="pres">
      <dgm:prSet presAssocID="{0B0FDD2A-FDB0-41AE-A192-CD5A5706C0CA}" presName="childNode" presStyleLbl="revTx" presStyleIdx="0" presStyleCnt="0">
        <dgm:presLayoutVars>
          <dgm:bulletEnabled val="1"/>
        </dgm:presLayoutVars>
      </dgm:prSet>
      <dgm:spPr/>
    </dgm:pt>
    <dgm:pt modelId="{52D96F13-341E-4675-947C-85939120D656}" type="pres">
      <dgm:prSet presAssocID="{CEB26859-8E32-4F79-96D9-B3EE9EC0E7AA}" presName="Name25" presStyleLbl="parChTrans1D1" presStyleIdx="1" presStyleCnt="7"/>
      <dgm:spPr/>
    </dgm:pt>
    <dgm:pt modelId="{FC9E421A-BF65-4342-A9BC-FBB6F21C8686}" type="pres">
      <dgm:prSet presAssocID="{E3C4C392-3F4F-4B55-A617-D4C92CA25CD6}" presName="node" presStyleCnt="0"/>
      <dgm:spPr/>
    </dgm:pt>
    <dgm:pt modelId="{080C0464-0EC5-4575-9E07-479870CC7B2C}" type="pres">
      <dgm:prSet presAssocID="{E3C4C392-3F4F-4B55-A617-D4C92CA25CD6}" presName="parentNode" presStyleLbl="node1" presStyleIdx="2" presStyleCnt="8" custScaleX="356597" custLinFactX="100000" custLinFactNeighborX="140461" custLinFactNeighborY="-1412">
        <dgm:presLayoutVars>
          <dgm:chMax val="1"/>
          <dgm:bulletEnabled val="1"/>
        </dgm:presLayoutVars>
      </dgm:prSet>
      <dgm:spPr/>
    </dgm:pt>
    <dgm:pt modelId="{7619D4C0-2B4F-4557-83F2-F2789553F534}" type="pres">
      <dgm:prSet presAssocID="{E3C4C392-3F4F-4B55-A617-D4C92CA25CD6}" presName="childNode" presStyleLbl="revTx" presStyleIdx="0" presStyleCnt="0">
        <dgm:presLayoutVars>
          <dgm:bulletEnabled val="1"/>
        </dgm:presLayoutVars>
      </dgm:prSet>
      <dgm:spPr/>
    </dgm:pt>
    <dgm:pt modelId="{32784D78-05B4-48C9-BF33-CEE2F9AADB04}" type="pres">
      <dgm:prSet presAssocID="{A5EE3610-43D0-4153-B994-5DC32FE55EC3}" presName="Name25" presStyleLbl="parChTrans1D1" presStyleIdx="2" presStyleCnt="7"/>
      <dgm:spPr/>
    </dgm:pt>
    <dgm:pt modelId="{994C4298-7468-44FA-94B1-17267BC1FECD}" type="pres">
      <dgm:prSet presAssocID="{7D3B41B7-289B-45DA-936E-003B9F49793C}" presName="node" presStyleCnt="0"/>
      <dgm:spPr/>
    </dgm:pt>
    <dgm:pt modelId="{5B911DE9-2DB3-4497-929B-45695B308033}" type="pres">
      <dgm:prSet presAssocID="{7D3B41B7-289B-45DA-936E-003B9F49793C}" presName="parentNode" presStyleLbl="node1" presStyleIdx="3" presStyleCnt="8" custScaleX="356597" custLinFactX="100000" custLinFactNeighborX="107079" custLinFactNeighborY="6921">
        <dgm:presLayoutVars>
          <dgm:chMax val="1"/>
          <dgm:bulletEnabled val="1"/>
        </dgm:presLayoutVars>
      </dgm:prSet>
      <dgm:spPr/>
    </dgm:pt>
    <dgm:pt modelId="{17B3F6BA-739F-4CA8-8103-2E2FDB3F2AF6}" type="pres">
      <dgm:prSet presAssocID="{7D3B41B7-289B-45DA-936E-003B9F49793C}" presName="childNode" presStyleLbl="revTx" presStyleIdx="0" presStyleCnt="0">
        <dgm:presLayoutVars>
          <dgm:bulletEnabled val="1"/>
        </dgm:presLayoutVars>
      </dgm:prSet>
      <dgm:spPr/>
    </dgm:pt>
    <dgm:pt modelId="{DEA70D84-C0ED-4459-80F7-EE7DEAD23BF8}" type="pres">
      <dgm:prSet presAssocID="{6D4BCE4E-5C5C-4809-859A-D26FBF810139}" presName="Name25" presStyleLbl="parChTrans1D1" presStyleIdx="3" presStyleCnt="7"/>
      <dgm:spPr/>
    </dgm:pt>
    <dgm:pt modelId="{FBEFE83B-CA71-42A9-8168-55138B30656C}" type="pres">
      <dgm:prSet presAssocID="{13B92D67-35D8-47A3-99AA-5A8C84085D81}" presName="node" presStyleCnt="0"/>
      <dgm:spPr/>
    </dgm:pt>
    <dgm:pt modelId="{29FACBB4-0DBF-4BC1-A297-A192B7987706}" type="pres">
      <dgm:prSet presAssocID="{13B92D67-35D8-47A3-99AA-5A8C84085D81}" presName="parentNode" presStyleLbl="node1" presStyleIdx="4" presStyleCnt="8" custScaleX="356597" custLinFactX="99004" custLinFactNeighborX="100000" custLinFactNeighborY="-426">
        <dgm:presLayoutVars>
          <dgm:chMax val="1"/>
          <dgm:bulletEnabled val="1"/>
        </dgm:presLayoutVars>
      </dgm:prSet>
      <dgm:spPr/>
    </dgm:pt>
    <dgm:pt modelId="{A94ACE91-AD85-4B5C-A3FE-2D0445841D6E}" type="pres">
      <dgm:prSet presAssocID="{13B92D67-35D8-47A3-99AA-5A8C84085D81}" presName="childNode" presStyleLbl="revTx" presStyleIdx="0" presStyleCnt="0">
        <dgm:presLayoutVars>
          <dgm:bulletEnabled val="1"/>
        </dgm:presLayoutVars>
      </dgm:prSet>
      <dgm:spPr/>
    </dgm:pt>
    <dgm:pt modelId="{F7FF4984-A562-4C4F-AAD9-2D767E712BE3}" type="pres">
      <dgm:prSet presAssocID="{1DF20C73-1CC8-4514-AD4C-D8502D866A61}" presName="Name25" presStyleLbl="parChTrans1D1" presStyleIdx="4" presStyleCnt="7"/>
      <dgm:spPr/>
    </dgm:pt>
    <dgm:pt modelId="{79A3C615-C998-435A-AE05-7FAEC5FB24E7}" type="pres">
      <dgm:prSet presAssocID="{E54DAE73-72F1-41E1-8698-A43664106715}" presName="node" presStyleCnt="0"/>
      <dgm:spPr/>
    </dgm:pt>
    <dgm:pt modelId="{6E819B7A-6DA1-47BF-8E6C-780CD3771815}" type="pres">
      <dgm:prSet presAssocID="{E54DAE73-72F1-41E1-8698-A43664106715}" presName="parentNode" presStyleLbl="node1" presStyleIdx="5" presStyleCnt="8" custScaleX="356597" custLinFactX="100000" custLinFactNeighborX="107079" custLinFactNeighborY="12931">
        <dgm:presLayoutVars>
          <dgm:chMax val="1"/>
          <dgm:bulletEnabled val="1"/>
        </dgm:presLayoutVars>
      </dgm:prSet>
      <dgm:spPr/>
    </dgm:pt>
    <dgm:pt modelId="{A954FB93-DCA3-422B-B914-C2C548C6E55E}" type="pres">
      <dgm:prSet presAssocID="{E54DAE73-72F1-41E1-8698-A43664106715}" presName="childNode" presStyleLbl="revTx" presStyleIdx="0" presStyleCnt="0">
        <dgm:presLayoutVars>
          <dgm:bulletEnabled val="1"/>
        </dgm:presLayoutVars>
      </dgm:prSet>
      <dgm:spPr/>
    </dgm:pt>
    <dgm:pt modelId="{D9D0E0BF-FDFB-4DD7-B57A-A6D8637D3006}" type="pres">
      <dgm:prSet presAssocID="{DD467E2D-DD77-4030-969B-B5AB4A2CE1BB}" presName="Name25" presStyleLbl="parChTrans1D1" presStyleIdx="5" presStyleCnt="7"/>
      <dgm:spPr/>
    </dgm:pt>
    <dgm:pt modelId="{4CE7995B-2ED9-4514-B241-3CAAEE8ABF5E}" type="pres">
      <dgm:prSet presAssocID="{5AE34E05-CBE1-4792-924E-54E5773B9B6F}" presName="node" presStyleCnt="0"/>
      <dgm:spPr/>
    </dgm:pt>
    <dgm:pt modelId="{AE3F988B-39A2-4B32-AD55-AE4D13B3EB60}" type="pres">
      <dgm:prSet presAssocID="{5AE34E05-CBE1-4792-924E-54E5773B9B6F}" presName="parentNode" presStyleLbl="node1" presStyleIdx="6" presStyleCnt="8" custScaleX="356597" custLinFactX="100000" custLinFactNeighborX="140461" custLinFactNeighborY="13773">
        <dgm:presLayoutVars>
          <dgm:chMax val="1"/>
          <dgm:bulletEnabled val="1"/>
        </dgm:presLayoutVars>
      </dgm:prSet>
      <dgm:spPr/>
    </dgm:pt>
    <dgm:pt modelId="{75F15B2F-7EBD-4C7A-BB22-2F06DB154912}" type="pres">
      <dgm:prSet presAssocID="{5AE34E05-CBE1-4792-924E-54E5773B9B6F}" presName="childNode" presStyleLbl="revTx" presStyleIdx="0" presStyleCnt="0">
        <dgm:presLayoutVars>
          <dgm:bulletEnabled val="1"/>
        </dgm:presLayoutVars>
      </dgm:prSet>
      <dgm:spPr/>
    </dgm:pt>
    <dgm:pt modelId="{AFBDCE44-059D-4166-99C0-AFC184F63112}" type="pres">
      <dgm:prSet presAssocID="{32E85BA1-B759-4F12-922D-B4E09C974D48}" presName="Name25" presStyleLbl="parChTrans1D1" presStyleIdx="6" presStyleCnt="7"/>
      <dgm:spPr/>
    </dgm:pt>
    <dgm:pt modelId="{9751FF3A-DFB3-471F-967E-A7923C5A7538}" type="pres">
      <dgm:prSet presAssocID="{9CE9A876-AD70-4E9A-983D-7FCA539CC592}" presName="node" presStyleCnt="0"/>
      <dgm:spPr/>
    </dgm:pt>
    <dgm:pt modelId="{F8049708-321B-4D7D-98D7-02C06446D979}" type="pres">
      <dgm:prSet presAssocID="{9CE9A876-AD70-4E9A-983D-7FCA539CC592}" presName="parentNode" presStyleLbl="node1" presStyleIdx="7" presStyleCnt="8" custScaleX="356597" custLinFactNeighborX="-72626" custLinFactNeighborY="-62093">
        <dgm:presLayoutVars>
          <dgm:chMax val="1"/>
          <dgm:bulletEnabled val="1"/>
        </dgm:presLayoutVars>
      </dgm:prSet>
      <dgm:spPr/>
    </dgm:pt>
    <dgm:pt modelId="{DE09E0C7-5B48-4EAE-BAC5-6E27A5C1D28E}" type="pres">
      <dgm:prSet presAssocID="{9CE9A876-AD70-4E9A-983D-7FCA539CC59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0DB8F60A-C687-4205-8903-6CD431F4A0A3}" type="presOf" srcId="{7D3B41B7-289B-45DA-936E-003B9F49793C}" destId="{5B911DE9-2DB3-4497-929B-45695B308033}" srcOrd="0" destOrd="0" presId="urn:microsoft.com/office/officeart/2005/8/layout/radial2"/>
    <dgm:cxn modelId="{726E491A-9111-4CB8-A41B-B045953EBA37}" type="presOf" srcId="{A5EE3610-43D0-4153-B994-5DC32FE55EC3}" destId="{32784D78-05B4-48C9-BF33-CEE2F9AADB04}" srcOrd="0" destOrd="0" presId="urn:microsoft.com/office/officeart/2005/8/layout/radial2"/>
    <dgm:cxn modelId="{91713F2E-FAD0-4FCD-9993-BFDF47429D83}" srcId="{F063ED3F-4F96-4CB0-A098-557B8778273D}" destId="{E3C4C392-3F4F-4B55-A617-D4C92CA25CD6}" srcOrd="1" destOrd="0" parTransId="{CEB26859-8E32-4F79-96D9-B3EE9EC0E7AA}" sibTransId="{14B681E8-419D-4367-B313-43E121DD7B14}"/>
    <dgm:cxn modelId="{509CBB30-C7E3-403F-ADEE-29A9D90EF714}" srcId="{F063ED3F-4F96-4CB0-A098-557B8778273D}" destId="{7D3B41B7-289B-45DA-936E-003B9F49793C}" srcOrd="2" destOrd="0" parTransId="{A5EE3610-43D0-4153-B994-5DC32FE55EC3}" sibTransId="{E27EFCBE-46CE-49D2-89A8-01AA7C633E57}"/>
    <dgm:cxn modelId="{DB2DDC45-CF4C-45DE-BFF6-FB932217F131}" type="presOf" srcId="{1DF20C73-1CC8-4514-AD4C-D8502D866A61}" destId="{F7FF4984-A562-4C4F-AAD9-2D767E712BE3}" srcOrd="0" destOrd="0" presId="urn:microsoft.com/office/officeart/2005/8/layout/radial2"/>
    <dgm:cxn modelId="{59DF5A4F-0222-4E0E-89AA-40CC0F31323E}" type="presOf" srcId="{5AE34E05-CBE1-4792-924E-54E5773B9B6F}" destId="{AE3F988B-39A2-4B32-AD55-AE4D13B3EB60}" srcOrd="0" destOrd="0" presId="urn:microsoft.com/office/officeart/2005/8/layout/radial2"/>
    <dgm:cxn modelId="{C6A9A776-D652-4282-8E27-65D5F35DB414}" type="presOf" srcId="{9CE9A876-AD70-4E9A-983D-7FCA539CC592}" destId="{F8049708-321B-4D7D-98D7-02C06446D979}" srcOrd="0" destOrd="0" presId="urn:microsoft.com/office/officeart/2005/8/layout/radial2"/>
    <dgm:cxn modelId="{9B4C685A-AFE9-4985-B567-9F6875799CF6}" type="presOf" srcId="{D3E76E63-27E8-4142-9722-605574FC6514}" destId="{EEF2C690-26CA-45DA-8724-25267C1D737B}" srcOrd="0" destOrd="0" presId="urn:microsoft.com/office/officeart/2005/8/layout/radial2"/>
    <dgm:cxn modelId="{4BA61084-328C-4AEE-BEB8-2A842DEA09D2}" srcId="{F063ED3F-4F96-4CB0-A098-557B8778273D}" destId="{9CE9A876-AD70-4E9A-983D-7FCA539CC592}" srcOrd="6" destOrd="0" parTransId="{32E85BA1-B759-4F12-922D-B4E09C974D48}" sibTransId="{5977EB19-9408-4168-8C67-25F2B06B2E5E}"/>
    <dgm:cxn modelId="{E5DF688E-A95B-4C26-8BC2-20026E3CD9B2}" srcId="{F063ED3F-4F96-4CB0-A098-557B8778273D}" destId="{5AE34E05-CBE1-4792-924E-54E5773B9B6F}" srcOrd="5" destOrd="0" parTransId="{DD467E2D-DD77-4030-969B-B5AB4A2CE1BB}" sibTransId="{D62D5198-E7D7-4D68-9274-6C591204E991}"/>
    <dgm:cxn modelId="{374256B2-0910-4E58-8909-DD618A1A7B10}" type="presOf" srcId="{DD467E2D-DD77-4030-969B-B5AB4A2CE1BB}" destId="{D9D0E0BF-FDFB-4DD7-B57A-A6D8637D3006}" srcOrd="0" destOrd="0" presId="urn:microsoft.com/office/officeart/2005/8/layout/radial2"/>
    <dgm:cxn modelId="{250409C8-7515-45D9-AC13-8F53C8D8D02C}" type="presOf" srcId="{13B92D67-35D8-47A3-99AA-5A8C84085D81}" destId="{29FACBB4-0DBF-4BC1-A297-A192B7987706}" srcOrd="0" destOrd="0" presId="urn:microsoft.com/office/officeart/2005/8/layout/radial2"/>
    <dgm:cxn modelId="{D48E75CE-7668-4FD1-9129-B0FD7629E31E}" srcId="{F063ED3F-4F96-4CB0-A098-557B8778273D}" destId="{0B0FDD2A-FDB0-41AE-A192-CD5A5706C0CA}" srcOrd="0" destOrd="0" parTransId="{D3E76E63-27E8-4142-9722-605574FC6514}" sibTransId="{BCD1EA23-F9DB-453A-9452-8F8CEDC1303D}"/>
    <dgm:cxn modelId="{EDB474CF-7E2F-43A6-8306-7ED93565096F}" type="presOf" srcId="{E54DAE73-72F1-41E1-8698-A43664106715}" destId="{6E819B7A-6DA1-47BF-8E6C-780CD3771815}" srcOrd="0" destOrd="0" presId="urn:microsoft.com/office/officeart/2005/8/layout/radial2"/>
    <dgm:cxn modelId="{EDBAEBD0-F819-403D-A888-BB86CA4A755F}" srcId="{F063ED3F-4F96-4CB0-A098-557B8778273D}" destId="{E54DAE73-72F1-41E1-8698-A43664106715}" srcOrd="4" destOrd="0" parTransId="{1DF20C73-1CC8-4514-AD4C-D8502D866A61}" sibTransId="{CEE4CFC2-1468-4B80-8701-3CA0958C9D58}"/>
    <dgm:cxn modelId="{5BD957D2-59B8-445F-91E9-402FDEA808DC}" type="presOf" srcId="{E3C4C392-3F4F-4B55-A617-D4C92CA25CD6}" destId="{080C0464-0EC5-4575-9E07-479870CC7B2C}" srcOrd="0" destOrd="0" presId="urn:microsoft.com/office/officeart/2005/8/layout/radial2"/>
    <dgm:cxn modelId="{E5651FDC-060A-418D-BB10-835DD14BF47D}" type="presOf" srcId="{F063ED3F-4F96-4CB0-A098-557B8778273D}" destId="{56C7479A-E413-4327-A923-D1E15CE2BA41}" srcOrd="0" destOrd="0" presId="urn:microsoft.com/office/officeart/2005/8/layout/radial2"/>
    <dgm:cxn modelId="{6E8CA6DE-876C-4E68-B32C-B45C8D3D7B65}" type="presOf" srcId="{CEB26859-8E32-4F79-96D9-B3EE9EC0E7AA}" destId="{52D96F13-341E-4675-947C-85939120D656}" srcOrd="0" destOrd="0" presId="urn:microsoft.com/office/officeart/2005/8/layout/radial2"/>
    <dgm:cxn modelId="{E077ADE0-1A6C-4D43-B6DD-1DEC758BBBD7}" type="presOf" srcId="{0B0FDD2A-FDB0-41AE-A192-CD5A5706C0CA}" destId="{20C1E427-8ABB-423A-827E-E04C2ED1EDA0}" srcOrd="0" destOrd="0" presId="urn:microsoft.com/office/officeart/2005/8/layout/radial2"/>
    <dgm:cxn modelId="{F12B15E3-F431-47CF-BFB7-DFB369B99505}" type="presOf" srcId="{6D4BCE4E-5C5C-4809-859A-D26FBF810139}" destId="{DEA70D84-C0ED-4459-80F7-EE7DEAD23BF8}" srcOrd="0" destOrd="0" presId="urn:microsoft.com/office/officeart/2005/8/layout/radial2"/>
    <dgm:cxn modelId="{876162E4-F76C-4FAA-BAC4-1C91E56EC807}" srcId="{F063ED3F-4F96-4CB0-A098-557B8778273D}" destId="{13B92D67-35D8-47A3-99AA-5A8C84085D81}" srcOrd="3" destOrd="0" parTransId="{6D4BCE4E-5C5C-4809-859A-D26FBF810139}" sibTransId="{3F8DA080-0B19-4410-9507-FCD0EC503E4E}"/>
    <dgm:cxn modelId="{818CDCE4-33BE-4CDA-9BEE-ED7A1629F2BA}" type="presOf" srcId="{32E85BA1-B759-4F12-922D-B4E09C974D48}" destId="{AFBDCE44-059D-4166-99C0-AFC184F63112}" srcOrd="0" destOrd="0" presId="urn:microsoft.com/office/officeart/2005/8/layout/radial2"/>
    <dgm:cxn modelId="{B8E84746-29BE-4013-B255-6EAB556447FB}" type="presParOf" srcId="{56C7479A-E413-4327-A923-D1E15CE2BA41}" destId="{17F5BE09-35BE-4F62-93B7-AEC9A8D4539B}" srcOrd="0" destOrd="0" presId="urn:microsoft.com/office/officeart/2005/8/layout/radial2"/>
    <dgm:cxn modelId="{13EC7CBA-53EA-4B6E-AF49-D48BE4C152B9}" type="presParOf" srcId="{17F5BE09-35BE-4F62-93B7-AEC9A8D4539B}" destId="{DADA5128-4345-4701-BB62-B534E9385BE5}" srcOrd="0" destOrd="0" presId="urn:microsoft.com/office/officeart/2005/8/layout/radial2"/>
    <dgm:cxn modelId="{431DFCB6-42D7-4947-902A-E4E9E26D3EFE}" type="presParOf" srcId="{DADA5128-4345-4701-BB62-B534E9385BE5}" destId="{8BD6B3DB-5A5E-4802-8206-78EE477ECCE3}" srcOrd="0" destOrd="0" presId="urn:microsoft.com/office/officeart/2005/8/layout/radial2"/>
    <dgm:cxn modelId="{6C024CCE-38C9-4222-89FE-26E99D83DB07}" type="presParOf" srcId="{DADA5128-4345-4701-BB62-B534E9385BE5}" destId="{AC4AE733-2EE0-4A0E-BBD3-9547F1E0E432}" srcOrd="1" destOrd="0" presId="urn:microsoft.com/office/officeart/2005/8/layout/radial2"/>
    <dgm:cxn modelId="{6C5BD506-BA29-486A-88A4-F8916138C39F}" type="presParOf" srcId="{17F5BE09-35BE-4F62-93B7-AEC9A8D4539B}" destId="{EEF2C690-26CA-45DA-8724-25267C1D737B}" srcOrd="1" destOrd="0" presId="urn:microsoft.com/office/officeart/2005/8/layout/radial2"/>
    <dgm:cxn modelId="{8D835D4B-E963-479B-B873-46347CC2AD8D}" type="presParOf" srcId="{17F5BE09-35BE-4F62-93B7-AEC9A8D4539B}" destId="{3830542A-5387-43DF-8AC7-B398A15DEE49}" srcOrd="2" destOrd="0" presId="urn:microsoft.com/office/officeart/2005/8/layout/radial2"/>
    <dgm:cxn modelId="{9247295E-7DBE-41E8-BBB1-26920DED98EE}" type="presParOf" srcId="{3830542A-5387-43DF-8AC7-B398A15DEE49}" destId="{20C1E427-8ABB-423A-827E-E04C2ED1EDA0}" srcOrd="0" destOrd="0" presId="urn:microsoft.com/office/officeart/2005/8/layout/radial2"/>
    <dgm:cxn modelId="{15A52DBB-4E6E-4493-90C9-A83ABD29295E}" type="presParOf" srcId="{3830542A-5387-43DF-8AC7-B398A15DEE49}" destId="{B3E7FD0C-3BD1-42A1-A4B3-D1B56E34BD59}" srcOrd="1" destOrd="0" presId="urn:microsoft.com/office/officeart/2005/8/layout/radial2"/>
    <dgm:cxn modelId="{DCD84F95-E75E-4CCB-BC13-2FA06AF24105}" type="presParOf" srcId="{17F5BE09-35BE-4F62-93B7-AEC9A8D4539B}" destId="{52D96F13-341E-4675-947C-85939120D656}" srcOrd="3" destOrd="0" presId="urn:microsoft.com/office/officeart/2005/8/layout/radial2"/>
    <dgm:cxn modelId="{D1CAD56E-9A09-4D4D-B025-50C1D808ADBD}" type="presParOf" srcId="{17F5BE09-35BE-4F62-93B7-AEC9A8D4539B}" destId="{FC9E421A-BF65-4342-A9BC-FBB6F21C8686}" srcOrd="4" destOrd="0" presId="urn:microsoft.com/office/officeart/2005/8/layout/radial2"/>
    <dgm:cxn modelId="{F9CF36FA-8A7A-4FE7-B1B7-3AC00F5738EB}" type="presParOf" srcId="{FC9E421A-BF65-4342-A9BC-FBB6F21C8686}" destId="{080C0464-0EC5-4575-9E07-479870CC7B2C}" srcOrd="0" destOrd="0" presId="urn:microsoft.com/office/officeart/2005/8/layout/radial2"/>
    <dgm:cxn modelId="{6FCD3CC3-4529-4BF3-B089-75B6AA20E443}" type="presParOf" srcId="{FC9E421A-BF65-4342-A9BC-FBB6F21C8686}" destId="{7619D4C0-2B4F-4557-83F2-F2789553F534}" srcOrd="1" destOrd="0" presId="urn:microsoft.com/office/officeart/2005/8/layout/radial2"/>
    <dgm:cxn modelId="{434B0B9E-6149-4690-9C0C-257D3A803AA6}" type="presParOf" srcId="{17F5BE09-35BE-4F62-93B7-AEC9A8D4539B}" destId="{32784D78-05B4-48C9-BF33-CEE2F9AADB04}" srcOrd="5" destOrd="0" presId="urn:microsoft.com/office/officeart/2005/8/layout/radial2"/>
    <dgm:cxn modelId="{6F15613F-8442-4549-825C-50DF14E95BCC}" type="presParOf" srcId="{17F5BE09-35BE-4F62-93B7-AEC9A8D4539B}" destId="{994C4298-7468-44FA-94B1-17267BC1FECD}" srcOrd="6" destOrd="0" presId="urn:microsoft.com/office/officeart/2005/8/layout/radial2"/>
    <dgm:cxn modelId="{A5F849B0-67FF-4F06-9EBC-60EFA07031A8}" type="presParOf" srcId="{994C4298-7468-44FA-94B1-17267BC1FECD}" destId="{5B911DE9-2DB3-4497-929B-45695B308033}" srcOrd="0" destOrd="0" presId="urn:microsoft.com/office/officeart/2005/8/layout/radial2"/>
    <dgm:cxn modelId="{E64DE9AD-C2EF-4466-9783-1BAA459D9253}" type="presParOf" srcId="{994C4298-7468-44FA-94B1-17267BC1FECD}" destId="{17B3F6BA-739F-4CA8-8103-2E2FDB3F2AF6}" srcOrd="1" destOrd="0" presId="urn:microsoft.com/office/officeart/2005/8/layout/radial2"/>
    <dgm:cxn modelId="{0C323A23-6E14-4943-9C84-A60042D944B1}" type="presParOf" srcId="{17F5BE09-35BE-4F62-93B7-AEC9A8D4539B}" destId="{DEA70D84-C0ED-4459-80F7-EE7DEAD23BF8}" srcOrd="7" destOrd="0" presId="urn:microsoft.com/office/officeart/2005/8/layout/radial2"/>
    <dgm:cxn modelId="{3BD6D7F8-D5F2-4BA2-9847-8981A834AA1C}" type="presParOf" srcId="{17F5BE09-35BE-4F62-93B7-AEC9A8D4539B}" destId="{FBEFE83B-CA71-42A9-8168-55138B30656C}" srcOrd="8" destOrd="0" presId="urn:microsoft.com/office/officeart/2005/8/layout/radial2"/>
    <dgm:cxn modelId="{18C9D7FF-BB50-498C-82E1-CD5C6FB67705}" type="presParOf" srcId="{FBEFE83B-CA71-42A9-8168-55138B30656C}" destId="{29FACBB4-0DBF-4BC1-A297-A192B7987706}" srcOrd="0" destOrd="0" presId="urn:microsoft.com/office/officeart/2005/8/layout/radial2"/>
    <dgm:cxn modelId="{56886C1E-AA87-4308-93C2-F55B78C13C10}" type="presParOf" srcId="{FBEFE83B-CA71-42A9-8168-55138B30656C}" destId="{A94ACE91-AD85-4B5C-A3FE-2D0445841D6E}" srcOrd="1" destOrd="0" presId="urn:microsoft.com/office/officeart/2005/8/layout/radial2"/>
    <dgm:cxn modelId="{A7A0DC1B-9B0F-4D68-AC62-8A31507F4FED}" type="presParOf" srcId="{17F5BE09-35BE-4F62-93B7-AEC9A8D4539B}" destId="{F7FF4984-A562-4C4F-AAD9-2D767E712BE3}" srcOrd="9" destOrd="0" presId="urn:microsoft.com/office/officeart/2005/8/layout/radial2"/>
    <dgm:cxn modelId="{8FE05BA5-9314-4B2E-B8A6-5648E3F0E6A9}" type="presParOf" srcId="{17F5BE09-35BE-4F62-93B7-AEC9A8D4539B}" destId="{79A3C615-C998-435A-AE05-7FAEC5FB24E7}" srcOrd="10" destOrd="0" presId="urn:microsoft.com/office/officeart/2005/8/layout/radial2"/>
    <dgm:cxn modelId="{B4F4FD16-75CE-4715-9471-031C596C69A3}" type="presParOf" srcId="{79A3C615-C998-435A-AE05-7FAEC5FB24E7}" destId="{6E819B7A-6DA1-47BF-8E6C-780CD3771815}" srcOrd="0" destOrd="0" presId="urn:microsoft.com/office/officeart/2005/8/layout/radial2"/>
    <dgm:cxn modelId="{55757F44-7326-46FF-98B9-3ED1E49A5E5E}" type="presParOf" srcId="{79A3C615-C998-435A-AE05-7FAEC5FB24E7}" destId="{A954FB93-DCA3-422B-B914-C2C548C6E55E}" srcOrd="1" destOrd="0" presId="urn:microsoft.com/office/officeart/2005/8/layout/radial2"/>
    <dgm:cxn modelId="{C4621D13-86E5-49C9-A535-4F5880DA54A8}" type="presParOf" srcId="{17F5BE09-35BE-4F62-93B7-AEC9A8D4539B}" destId="{D9D0E0BF-FDFB-4DD7-B57A-A6D8637D3006}" srcOrd="11" destOrd="0" presId="urn:microsoft.com/office/officeart/2005/8/layout/radial2"/>
    <dgm:cxn modelId="{4AE42422-06D2-4095-91E3-2F8040598601}" type="presParOf" srcId="{17F5BE09-35BE-4F62-93B7-AEC9A8D4539B}" destId="{4CE7995B-2ED9-4514-B241-3CAAEE8ABF5E}" srcOrd="12" destOrd="0" presId="urn:microsoft.com/office/officeart/2005/8/layout/radial2"/>
    <dgm:cxn modelId="{D78A8E72-75E4-4C3E-BC77-7CD431961F0C}" type="presParOf" srcId="{4CE7995B-2ED9-4514-B241-3CAAEE8ABF5E}" destId="{AE3F988B-39A2-4B32-AD55-AE4D13B3EB60}" srcOrd="0" destOrd="0" presId="urn:microsoft.com/office/officeart/2005/8/layout/radial2"/>
    <dgm:cxn modelId="{21693289-05F0-4F53-A600-D5C54894E711}" type="presParOf" srcId="{4CE7995B-2ED9-4514-B241-3CAAEE8ABF5E}" destId="{75F15B2F-7EBD-4C7A-BB22-2F06DB154912}" srcOrd="1" destOrd="0" presId="urn:microsoft.com/office/officeart/2005/8/layout/radial2"/>
    <dgm:cxn modelId="{F3C88023-3D99-4E69-9647-53DC8E4819EE}" type="presParOf" srcId="{17F5BE09-35BE-4F62-93B7-AEC9A8D4539B}" destId="{AFBDCE44-059D-4166-99C0-AFC184F63112}" srcOrd="13" destOrd="0" presId="urn:microsoft.com/office/officeart/2005/8/layout/radial2"/>
    <dgm:cxn modelId="{E4DD1F59-47F3-4F85-8024-4AC9D5A227A6}" type="presParOf" srcId="{17F5BE09-35BE-4F62-93B7-AEC9A8D4539B}" destId="{9751FF3A-DFB3-471F-967E-A7923C5A7538}" srcOrd="14" destOrd="0" presId="urn:microsoft.com/office/officeart/2005/8/layout/radial2"/>
    <dgm:cxn modelId="{90598AD5-2CCA-405A-9F00-435BD5B81D8E}" type="presParOf" srcId="{9751FF3A-DFB3-471F-967E-A7923C5A7538}" destId="{F8049708-321B-4D7D-98D7-02C06446D979}" srcOrd="0" destOrd="0" presId="urn:microsoft.com/office/officeart/2005/8/layout/radial2"/>
    <dgm:cxn modelId="{2AB21631-2793-438C-AA27-2C5318D3C4CE}" type="presParOf" srcId="{9751FF3A-DFB3-471F-967E-A7923C5A7538}" destId="{DE09E0C7-5B48-4EAE-BAC5-6E27A5C1D28E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D0D3E-F91C-49AC-AD9D-A3AAEE82941B}">
      <dsp:nvSpPr>
        <dsp:cNvPr id="0" name=""/>
        <dsp:cNvSpPr/>
      </dsp:nvSpPr>
      <dsp:spPr>
        <a:xfrm>
          <a:off x="4785" y="1237038"/>
          <a:ext cx="3198946" cy="1234793"/>
        </a:xfrm>
        <a:prstGeom prst="chevron">
          <a:avLst>
            <a:gd name="adj" fmla="val 40000"/>
          </a:avLst>
        </a:prstGeom>
        <a:solidFill>
          <a:srgbClr val="05588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93914-3B43-4E55-BE95-B13716820A39}">
      <dsp:nvSpPr>
        <dsp:cNvPr id="0" name=""/>
        <dsp:cNvSpPr/>
      </dsp:nvSpPr>
      <dsp:spPr>
        <a:xfrm>
          <a:off x="857838" y="1545736"/>
          <a:ext cx="2701332" cy="1234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FFFFFF"/>
              </a:solidFill>
            </a:rPr>
            <a:t>Insert URL </a:t>
          </a:r>
        </a:p>
      </dsp:txBody>
      <dsp:txXfrm>
        <a:off x="894004" y="1581902"/>
        <a:ext cx="2629000" cy="1162461"/>
      </dsp:txXfrm>
    </dsp:sp>
    <dsp:sp modelId="{878A4B8E-6160-4E3F-9D87-B24130EAAFFD}">
      <dsp:nvSpPr>
        <dsp:cNvPr id="0" name=""/>
        <dsp:cNvSpPr/>
      </dsp:nvSpPr>
      <dsp:spPr>
        <a:xfrm>
          <a:off x="3658693" y="1237038"/>
          <a:ext cx="3198946" cy="1234793"/>
        </a:xfrm>
        <a:prstGeom prst="chevron">
          <a:avLst>
            <a:gd name="adj" fmla="val 40000"/>
          </a:avLst>
        </a:prstGeom>
        <a:solidFill>
          <a:srgbClr val="ACD33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6F38D-9DDB-47BD-888D-2BF0585AB30B}">
      <dsp:nvSpPr>
        <dsp:cNvPr id="0" name=""/>
        <dsp:cNvSpPr/>
      </dsp:nvSpPr>
      <dsp:spPr>
        <a:xfrm>
          <a:off x="4511746" y="1545736"/>
          <a:ext cx="2701332" cy="1234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FFFFFF"/>
              </a:solidFill>
            </a:rPr>
            <a:t>Audio Copy Created</a:t>
          </a:r>
        </a:p>
      </dsp:txBody>
      <dsp:txXfrm>
        <a:off x="4547912" y="1581902"/>
        <a:ext cx="2629000" cy="1162461"/>
      </dsp:txXfrm>
    </dsp:sp>
    <dsp:sp modelId="{09FA5C8D-B9A2-452C-B0E8-FCE745555E2B}">
      <dsp:nvSpPr>
        <dsp:cNvPr id="0" name=""/>
        <dsp:cNvSpPr/>
      </dsp:nvSpPr>
      <dsp:spPr>
        <a:xfrm>
          <a:off x="7312601" y="1237038"/>
          <a:ext cx="3198946" cy="1234793"/>
        </a:xfrm>
        <a:prstGeom prst="chevron">
          <a:avLst>
            <a:gd name="adj" fmla="val 40000"/>
          </a:avLst>
        </a:prstGeom>
        <a:solidFill>
          <a:srgbClr val="4AA5B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2FE42-9D87-4CAA-8B5D-659B9B264407}">
      <dsp:nvSpPr>
        <dsp:cNvPr id="0" name=""/>
        <dsp:cNvSpPr/>
      </dsp:nvSpPr>
      <dsp:spPr>
        <a:xfrm>
          <a:off x="8094757" y="1545736"/>
          <a:ext cx="2843125" cy="1234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FFFFFF"/>
              </a:solidFill>
            </a:rPr>
            <a:t>5 sec Sub-audios creation</a:t>
          </a:r>
        </a:p>
      </dsp:txBody>
      <dsp:txXfrm>
        <a:off x="8130923" y="1581902"/>
        <a:ext cx="2770793" cy="1162461"/>
      </dsp:txXfrm>
    </dsp:sp>
    <dsp:sp modelId="{4B63C91E-131F-4F7F-AD0F-85C14C6F5F15}">
      <dsp:nvSpPr>
        <dsp:cNvPr id="0" name=""/>
        <dsp:cNvSpPr/>
      </dsp:nvSpPr>
      <dsp:spPr>
        <a:xfrm>
          <a:off x="11037405" y="1237038"/>
          <a:ext cx="3198946" cy="1234793"/>
        </a:xfrm>
        <a:prstGeom prst="chevron">
          <a:avLst>
            <a:gd name="adj" fmla="val 40000"/>
          </a:avLst>
        </a:prstGeom>
        <a:solidFill>
          <a:srgbClr val="05588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B480C-7B77-47BD-AA0F-BD6BD43E507D}">
      <dsp:nvSpPr>
        <dsp:cNvPr id="0" name=""/>
        <dsp:cNvSpPr/>
      </dsp:nvSpPr>
      <dsp:spPr>
        <a:xfrm>
          <a:off x="11524279" y="1545736"/>
          <a:ext cx="3433691" cy="1234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FFFFFF"/>
              </a:solidFill>
            </a:rPr>
            <a:t>Pass each Sub-audio to the model</a:t>
          </a:r>
        </a:p>
      </dsp:txBody>
      <dsp:txXfrm>
        <a:off x="11560445" y="1581902"/>
        <a:ext cx="3361359" cy="11624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9A2225-8FB9-4A17-8BCA-A4FE1CE3E439}">
      <dsp:nvSpPr>
        <dsp:cNvPr id="0" name=""/>
        <dsp:cNvSpPr/>
      </dsp:nvSpPr>
      <dsp:spPr>
        <a:xfrm rot="2562464">
          <a:off x="2557393" y="5501347"/>
          <a:ext cx="1125579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1125579" y="326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B5554-97F4-4B6E-A295-BDEFA25C5D77}">
      <dsp:nvSpPr>
        <dsp:cNvPr id="0" name=""/>
        <dsp:cNvSpPr/>
      </dsp:nvSpPr>
      <dsp:spPr>
        <a:xfrm rot="17245">
          <a:off x="2706625" y="3973283"/>
          <a:ext cx="1115476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1115476" y="326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804886-059A-4C6B-BC7A-6FA1E3751049}">
      <dsp:nvSpPr>
        <dsp:cNvPr id="0" name=""/>
        <dsp:cNvSpPr/>
      </dsp:nvSpPr>
      <dsp:spPr>
        <a:xfrm rot="19268308">
          <a:off x="2566067" y="2557059"/>
          <a:ext cx="1270151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1270151" y="326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4AE733-2EE0-4A0E-BBD3-9547F1E0E432}">
      <dsp:nvSpPr>
        <dsp:cNvPr id="0" name=""/>
        <dsp:cNvSpPr/>
      </dsp:nvSpPr>
      <dsp:spPr>
        <a:xfrm>
          <a:off x="-333411" y="2208551"/>
          <a:ext cx="3576522" cy="35765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45611B-0A51-4DCB-B30B-D95BE7B0F905}">
      <dsp:nvSpPr>
        <dsp:cNvPr id="0" name=""/>
        <dsp:cNvSpPr/>
      </dsp:nvSpPr>
      <dsp:spPr>
        <a:xfrm>
          <a:off x="3132409" y="297361"/>
          <a:ext cx="3163934" cy="2145913"/>
        </a:xfrm>
        <a:prstGeom prst="ellipse">
          <a:avLst/>
        </a:prstGeom>
        <a:solidFill>
          <a:srgbClr val="ACD33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rgbClr val="FFFFFF"/>
              </a:solidFill>
            </a:rPr>
            <a:t>Low </a:t>
          </a:r>
          <a:r>
            <a:rPr lang="en-US" sz="3200" b="1" kern="1200" dirty="0" err="1">
              <a:solidFill>
                <a:srgbClr val="FFFFFF"/>
              </a:solidFill>
            </a:rPr>
            <a:t>Fluemcy</a:t>
          </a:r>
          <a:endParaRPr lang="en-US" sz="3200" b="1" kern="1200" dirty="0">
            <a:solidFill>
              <a:srgbClr val="FFFFFF"/>
            </a:solidFill>
          </a:endParaRPr>
        </a:p>
      </dsp:txBody>
      <dsp:txXfrm>
        <a:off x="3595756" y="611623"/>
        <a:ext cx="2237240" cy="1517389"/>
      </dsp:txXfrm>
    </dsp:sp>
    <dsp:sp modelId="{F2F7AFCE-C890-4552-BEFC-E08042C237B0}">
      <dsp:nvSpPr>
        <dsp:cNvPr id="0" name=""/>
        <dsp:cNvSpPr/>
      </dsp:nvSpPr>
      <dsp:spPr>
        <a:xfrm>
          <a:off x="5238408" y="297361"/>
          <a:ext cx="4745902" cy="2145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500" kern="1200" dirty="0"/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500" kern="1200" dirty="0"/>
        </a:p>
      </dsp:txBody>
      <dsp:txXfrm>
        <a:off x="5238408" y="297361"/>
        <a:ext cx="4745902" cy="2145913"/>
      </dsp:txXfrm>
    </dsp:sp>
    <dsp:sp modelId="{A170250D-46CD-42CB-8016-B442F86E5AF8}">
      <dsp:nvSpPr>
        <dsp:cNvPr id="0" name=""/>
        <dsp:cNvSpPr/>
      </dsp:nvSpPr>
      <dsp:spPr>
        <a:xfrm>
          <a:off x="3822049" y="2943791"/>
          <a:ext cx="3213527" cy="2145913"/>
        </a:xfrm>
        <a:prstGeom prst="ellipse">
          <a:avLst/>
        </a:prstGeom>
        <a:solidFill>
          <a:srgbClr val="05588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rgbClr val="FFFFFF"/>
              </a:solidFill>
            </a:rPr>
            <a:t>Intermediate </a:t>
          </a:r>
          <a:r>
            <a:rPr lang="en-US" sz="3200" b="1" kern="1200" dirty="0" err="1">
              <a:solidFill>
                <a:srgbClr val="FFFFFF"/>
              </a:solidFill>
            </a:rPr>
            <a:t>Fluemcy</a:t>
          </a:r>
          <a:endParaRPr lang="en-US" sz="3200" kern="1200" dirty="0"/>
        </a:p>
      </dsp:txBody>
      <dsp:txXfrm>
        <a:off x="4292659" y="3258053"/>
        <a:ext cx="2272307" cy="1517389"/>
      </dsp:txXfrm>
    </dsp:sp>
    <dsp:sp modelId="{3DB2F743-3244-4A31-9106-977E47E1280B}">
      <dsp:nvSpPr>
        <dsp:cNvPr id="0" name=""/>
        <dsp:cNvSpPr/>
      </dsp:nvSpPr>
      <dsp:spPr>
        <a:xfrm>
          <a:off x="5915651" y="2943791"/>
          <a:ext cx="4820290" cy="2145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500" kern="1200" dirty="0"/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500" kern="1200"/>
        </a:p>
      </dsp:txBody>
      <dsp:txXfrm>
        <a:off x="5915651" y="2943791"/>
        <a:ext cx="4820290" cy="2145913"/>
      </dsp:txXfrm>
    </dsp:sp>
    <dsp:sp modelId="{5871C435-213B-45B7-A151-1E18DCE90F37}">
      <dsp:nvSpPr>
        <dsp:cNvPr id="0" name=""/>
        <dsp:cNvSpPr/>
      </dsp:nvSpPr>
      <dsp:spPr>
        <a:xfrm>
          <a:off x="3249211" y="5570458"/>
          <a:ext cx="2145913" cy="2145913"/>
        </a:xfrm>
        <a:prstGeom prst="ellipse">
          <a:avLst/>
        </a:prstGeom>
        <a:solidFill>
          <a:srgbClr val="4AA5B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rgbClr val="FFFFFF"/>
              </a:solidFill>
            </a:rPr>
            <a:t>High Fluency</a:t>
          </a:r>
          <a:endParaRPr lang="en-US" sz="3200" kern="1200" dirty="0"/>
        </a:p>
      </dsp:txBody>
      <dsp:txXfrm>
        <a:off x="3563473" y="5884720"/>
        <a:ext cx="1517389" cy="1517389"/>
      </dsp:txXfrm>
    </dsp:sp>
    <dsp:sp modelId="{EDD74B22-7393-4E11-B709-89763775D8D0}">
      <dsp:nvSpPr>
        <dsp:cNvPr id="0" name=""/>
        <dsp:cNvSpPr/>
      </dsp:nvSpPr>
      <dsp:spPr>
        <a:xfrm>
          <a:off x="5609716" y="5570458"/>
          <a:ext cx="3218870" cy="2145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500" kern="1200" dirty="0"/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500" kern="1200"/>
        </a:p>
      </dsp:txBody>
      <dsp:txXfrm>
        <a:off x="5609716" y="5570458"/>
        <a:ext cx="3218870" cy="21459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BDCE44-059D-4166-99C0-AFC184F63112}">
      <dsp:nvSpPr>
        <dsp:cNvPr id="0" name=""/>
        <dsp:cNvSpPr/>
      </dsp:nvSpPr>
      <dsp:spPr>
        <a:xfrm rot="3513492">
          <a:off x="1816788" y="5497285"/>
          <a:ext cx="2273880" cy="27729"/>
        </a:xfrm>
        <a:custGeom>
          <a:avLst/>
          <a:gdLst/>
          <a:ahLst/>
          <a:cxnLst/>
          <a:rect l="0" t="0" r="0" b="0"/>
          <a:pathLst>
            <a:path>
              <a:moveTo>
                <a:pt x="0" y="13864"/>
              </a:moveTo>
              <a:lnTo>
                <a:pt x="2273880" y="1386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0E0BF-FDFB-4DD7-B57A-A6D8637D3006}">
      <dsp:nvSpPr>
        <dsp:cNvPr id="0" name=""/>
        <dsp:cNvSpPr/>
      </dsp:nvSpPr>
      <dsp:spPr>
        <a:xfrm rot="1525050">
          <a:off x="2351224" y="5221420"/>
          <a:ext cx="4565586" cy="27729"/>
        </a:xfrm>
        <a:custGeom>
          <a:avLst/>
          <a:gdLst/>
          <a:ahLst/>
          <a:cxnLst/>
          <a:rect l="0" t="0" r="0" b="0"/>
          <a:pathLst>
            <a:path>
              <a:moveTo>
                <a:pt x="0" y="13864"/>
              </a:moveTo>
              <a:lnTo>
                <a:pt x="4565586" y="1386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FF4984-A562-4C4F-AAD9-2D767E712BE3}">
      <dsp:nvSpPr>
        <dsp:cNvPr id="0" name=""/>
        <dsp:cNvSpPr/>
      </dsp:nvSpPr>
      <dsp:spPr>
        <a:xfrm rot="833898">
          <a:off x="2513258" y="4601144"/>
          <a:ext cx="4025857" cy="27729"/>
        </a:xfrm>
        <a:custGeom>
          <a:avLst/>
          <a:gdLst/>
          <a:ahLst/>
          <a:cxnLst/>
          <a:rect l="0" t="0" r="0" b="0"/>
          <a:pathLst>
            <a:path>
              <a:moveTo>
                <a:pt x="0" y="13864"/>
              </a:moveTo>
              <a:lnTo>
                <a:pt x="4025857" y="1386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A70D84-C0ED-4459-80F7-EE7DEAD23BF8}">
      <dsp:nvSpPr>
        <dsp:cNvPr id="0" name=""/>
        <dsp:cNvSpPr/>
      </dsp:nvSpPr>
      <dsp:spPr>
        <a:xfrm rot="21597642">
          <a:off x="2572189" y="3981344"/>
          <a:ext cx="3586217" cy="27729"/>
        </a:xfrm>
        <a:custGeom>
          <a:avLst/>
          <a:gdLst/>
          <a:ahLst/>
          <a:cxnLst/>
          <a:rect l="0" t="0" r="0" b="0"/>
          <a:pathLst>
            <a:path>
              <a:moveTo>
                <a:pt x="0" y="13864"/>
              </a:moveTo>
              <a:lnTo>
                <a:pt x="3586217" y="1386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84D78-05B4-48C9-BF33-CEE2F9AADB04}">
      <dsp:nvSpPr>
        <dsp:cNvPr id="0" name=""/>
        <dsp:cNvSpPr/>
      </dsp:nvSpPr>
      <dsp:spPr>
        <a:xfrm rot="20872153">
          <a:off x="2528394" y="3453789"/>
          <a:ext cx="3922631" cy="27729"/>
        </a:xfrm>
        <a:custGeom>
          <a:avLst/>
          <a:gdLst/>
          <a:ahLst/>
          <a:cxnLst/>
          <a:rect l="0" t="0" r="0" b="0"/>
          <a:pathLst>
            <a:path>
              <a:moveTo>
                <a:pt x="0" y="13864"/>
              </a:moveTo>
              <a:lnTo>
                <a:pt x="3922631" y="1386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D96F13-341E-4675-947C-85939120D656}">
      <dsp:nvSpPr>
        <dsp:cNvPr id="0" name=""/>
        <dsp:cNvSpPr/>
      </dsp:nvSpPr>
      <dsp:spPr>
        <a:xfrm rot="20134093">
          <a:off x="2370798" y="2805441"/>
          <a:ext cx="4498071" cy="27729"/>
        </a:xfrm>
        <a:custGeom>
          <a:avLst/>
          <a:gdLst/>
          <a:ahLst/>
          <a:cxnLst/>
          <a:rect l="0" t="0" r="0" b="0"/>
          <a:pathLst>
            <a:path>
              <a:moveTo>
                <a:pt x="0" y="13864"/>
              </a:moveTo>
              <a:lnTo>
                <a:pt x="4498071" y="1386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F2C690-26CA-45DA-8724-25267C1D737B}">
      <dsp:nvSpPr>
        <dsp:cNvPr id="0" name=""/>
        <dsp:cNvSpPr/>
      </dsp:nvSpPr>
      <dsp:spPr>
        <a:xfrm rot="18558491">
          <a:off x="1970028" y="2375680"/>
          <a:ext cx="2747490" cy="27729"/>
        </a:xfrm>
        <a:custGeom>
          <a:avLst/>
          <a:gdLst/>
          <a:ahLst/>
          <a:cxnLst/>
          <a:rect l="0" t="0" r="0" b="0"/>
          <a:pathLst>
            <a:path>
              <a:moveTo>
                <a:pt x="0" y="13864"/>
              </a:moveTo>
              <a:lnTo>
                <a:pt x="2747490" y="1386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4AE733-2EE0-4A0E-BBD3-9547F1E0E432}">
      <dsp:nvSpPr>
        <dsp:cNvPr id="0" name=""/>
        <dsp:cNvSpPr/>
      </dsp:nvSpPr>
      <dsp:spPr>
        <a:xfrm>
          <a:off x="374887" y="2771565"/>
          <a:ext cx="3305937" cy="24504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C1E427-8ABB-423A-827E-E04C2ED1EDA0}">
      <dsp:nvSpPr>
        <dsp:cNvPr id="0" name=""/>
        <dsp:cNvSpPr/>
      </dsp:nvSpPr>
      <dsp:spPr>
        <a:xfrm>
          <a:off x="2922559" y="405299"/>
          <a:ext cx="3327558" cy="933142"/>
        </a:xfrm>
        <a:prstGeom prst="ellipse">
          <a:avLst/>
        </a:prstGeom>
        <a:solidFill>
          <a:srgbClr val="ACD33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kern="1200" dirty="0">
            <a:solidFill>
              <a:srgbClr val="FFFFFF"/>
            </a:solidFill>
          </a:endParaRPr>
        </a:p>
      </dsp:txBody>
      <dsp:txXfrm>
        <a:off x="3409869" y="541954"/>
        <a:ext cx="2352938" cy="659832"/>
      </dsp:txXfrm>
    </dsp:sp>
    <dsp:sp modelId="{080C0464-0EC5-4575-9E07-479870CC7B2C}">
      <dsp:nvSpPr>
        <dsp:cNvPr id="0" name=""/>
        <dsp:cNvSpPr/>
      </dsp:nvSpPr>
      <dsp:spPr>
        <a:xfrm>
          <a:off x="5877638" y="1025491"/>
          <a:ext cx="3327558" cy="933142"/>
        </a:xfrm>
        <a:prstGeom prst="ellipse">
          <a:avLst/>
        </a:prstGeom>
        <a:solidFill>
          <a:srgbClr val="05588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300" b="1" kern="1200" dirty="0">
            <a:solidFill>
              <a:srgbClr val="FFFFFF"/>
            </a:solidFill>
          </a:endParaRPr>
        </a:p>
      </dsp:txBody>
      <dsp:txXfrm>
        <a:off x="6364948" y="1162146"/>
        <a:ext cx="2352938" cy="659832"/>
      </dsp:txXfrm>
    </dsp:sp>
    <dsp:sp modelId="{5B911DE9-2DB3-4497-929B-45695B308033}">
      <dsp:nvSpPr>
        <dsp:cNvPr id="0" name=""/>
        <dsp:cNvSpPr/>
      </dsp:nvSpPr>
      <dsp:spPr>
        <a:xfrm>
          <a:off x="6063955" y="2305090"/>
          <a:ext cx="3327558" cy="933142"/>
        </a:xfrm>
        <a:prstGeom prst="ellipse">
          <a:avLst/>
        </a:prstGeom>
        <a:solidFill>
          <a:srgbClr val="4AA5B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300" b="1" kern="1200" dirty="0">
            <a:solidFill>
              <a:srgbClr val="FFFFFF"/>
            </a:solidFill>
          </a:endParaRPr>
        </a:p>
      </dsp:txBody>
      <dsp:txXfrm>
        <a:off x="6551265" y="2441745"/>
        <a:ext cx="2352938" cy="659832"/>
      </dsp:txXfrm>
    </dsp:sp>
    <dsp:sp modelId="{29FACBB4-0DBF-4BC1-A297-A192B7987706}">
      <dsp:nvSpPr>
        <dsp:cNvPr id="0" name=""/>
        <dsp:cNvSpPr/>
      </dsp:nvSpPr>
      <dsp:spPr>
        <a:xfrm>
          <a:off x="6158400" y="3526266"/>
          <a:ext cx="3327558" cy="933142"/>
        </a:xfrm>
        <a:prstGeom prst="ellipse">
          <a:avLst/>
        </a:prstGeom>
        <a:solidFill>
          <a:srgbClr val="ACD33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300" b="1" kern="1200" dirty="0">
            <a:solidFill>
              <a:srgbClr val="FFFFFF"/>
            </a:solidFill>
          </a:endParaRPr>
        </a:p>
      </dsp:txBody>
      <dsp:txXfrm>
        <a:off x="6645710" y="3662921"/>
        <a:ext cx="2352938" cy="659832"/>
      </dsp:txXfrm>
    </dsp:sp>
    <dsp:sp modelId="{6E819B7A-6DA1-47BF-8E6C-780CD3771815}">
      <dsp:nvSpPr>
        <dsp:cNvPr id="0" name=""/>
        <dsp:cNvSpPr/>
      </dsp:nvSpPr>
      <dsp:spPr>
        <a:xfrm>
          <a:off x="6063955" y="4940640"/>
          <a:ext cx="3327558" cy="933142"/>
        </a:xfrm>
        <a:prstGeom prst="ellipse">
          <a:avLst/>
        </a:prstGeom>
        <a:solidFill>
          <a:srgbClr val="05588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300" b="1" kern="1200" dirty="0">
            <a:solidFill>
              <a:srgbClr val="FFFFFF"/>
            </a:solidFill>
          </a:endParaRPr>
        </a:p>
      </dsp:txBody>
      <dsp:txXfrm>
        <a:off x="6551265" y="5077295"/>
        <a:ext cx="2352938" cy="659832"/>
      </dsp:txXfrm>
    </dsp:sp>
    <dsp:sp modelId="{AE3F988B-39A2-4B32-AD55-AE4D13B3EB60}">
      <dsp:nvSpPr>
        <dsp:cNvPr id="0" name=""/>
        <dsp:cNvSpPr/>
      </dsp:nvSpPr>
      <dsp:spPr>
        <a:xfrm>
          <a:off x="5877638" y="6150337"/>
          <a:ext cx="3327558" cy="933142"/>
        </a:xfrm>
        <a:prstGeom prst="ellipse">
          <a:avLst/>
        </a:prstGeom>
        <a:solidFill>
          <a:srgbClr val="4AA5B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300" b="1" kern="1200" dirty="0">
            <a:solidFill>
              <a:srgbClr val="FFFFFF"/>
            </a:solidFill>
          </a:endParaRPr>
        </a:p>
      </dsp:txBody>
      <dsp:txXfrm>
        <a:off x="6364948" y="6286992"/>
        <a:ext cx="2352938" cy="659832"/>
      </dsp:txXfrm>
    </dsp:sp>
    <dsp:sp modelId="{F8049708-321B-4D7D-98D7-02C06446D979}">
      <dsp:nvSpPr>
        <dsp:cNvPr id="0" name=""/>
        <dsp:cNvSpPr/>
      </dsp:nvSpPr>
      <dsp:spPr>
        <a:xfrm>
          <a:off x="2164175" y="6474443"/>
          <a:ext cx="3327558" cy="933142"/>
        </a:xfrm>
        <a:prstGeom prst="ellipse">
          <a:avLst/>
        </a:prstGeom>
        <a:solidFill>
          <a:srgbClr val="ACD33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300" b="1" kern="1200" dirty="0">
            <a:solidFill>
              <a:srgbClr val="FFFFFF"/>
            </a:solidFill>
          </a:endParaRPr>
        </a:p>
      </dsp:txBody>
      <dsp:txXfrm>
        <a:off x="2651485" y="6611098"/>
        <a:ext cx="2352938" cy="6598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&amp; motivation for the problem domain</a:t>
            </a:r>
          </a:p>
        </p:txBody>
      </p:sp>
    </p:spTree>
    <p:extLst>
      <p:ext uri="{BB962C8B-B14F-4D97-AF65-F5344CB8AC3E}">
        <p14:creationId xmlns:p14="http://schemas.microsoft.com/office/powerpoint/2010/main" val="3819316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45770">
              <a:defRPr sz="6048"/>
            </a:pPr>
            <a:r>
              <a:rPr lang="en-US" dirty="0">
                <a:solidFill>
                  <a:schemeClr val="accent2"/>
                </a:solidFill>
              </a:rPr>
              <a:t>Describe</a:t>
            </a:r>
            <a:r>
              <a:rPr lang="en-US" dirty="0"/>
              <a:t> the different experiments you ran include data description, data splits, experiments conducted</a:t>
            </a:r>
          </a:p>
        </p:txBody>
      </p:sp>
    </p:spTree>
    <p:extLst>
      <p:ext uri="{BB962C8B-B14F-4D97-AF65-F5344CB8AC3E}">
        <p14:creationId xmlns:p14="http://schemas.microsoft.com/office/powerpoint/2010/main" val="1563250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45770">
              <a:defRPr sz="6048"/>
            </a:pPr>
            <a:r>
              <a:rPr lang="en-US" dirty="0">
                <a:solidFill>
                  <a:schemeClr val="accent2"/>
                </a:solidFill>
              </a:rPr>
              <a:t>Describe</a:t>
            </a:r>
            <a:r>
              <a:rPr lang="en-US" dirty="0"/>
              <a:t> the different experiments you ran include data description, data splits, experiments conducted</a:t>
            </a:r>
          </a:p>
        </p:txBody>
      </p:sp>
    </p:spTree>
    <p:extLst>
      <p:ext uri="{BB962C8B-B14F-4D97-AF65-F5344CB8AC3E}">
        <p14:creationId xmlns:p14="http://schemas.microsoft.com/office/powerpoint/2010/main" val="4199649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evaluation includes numerical results (metrics and comparisons),qualitative results(if applicable, such as visually inspecting outputs) and analysis from the results  (</a:t>
            </a:r>
            <a:r>
              <a:rPr lang="en-US" dirty="0" err="1"/>
              <a:t>eg.</a:t>
            </a:r>
            <a:r>
              <a:rPr lang="en-US" dirty="0"/>
              <a:t> what worked and what did not work for your method)</a:t>
            </a:r>
          </a:p>
        </p:txBody>
      </p:sp>
    </p:spTree>
    <p:extLst>
      <p:ext uri="{BB962C8B-B14F-4D97-AF65-F5344CB8AC3E}">
        <p14:creationId xmlns:p14="http://schemas.microsoft.com/office/powerpoint/2010/main" val="1215170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evaluation includes numerical results (metrics and comparisons),qualitative results(if applicable, such as visually inspecting outputs) and analysis from the results  (</a:t>
            </a:r>
            <a:r>
              <a:rPr lang="en-US" dirty="0" err="1"/>
              <a:t>eg.</a:t>
            </a:r>
            <a:r>
              <a:rPr lang="en-US" dirty="0"/>
              <a:t> what worked and what did not work for your method)</a:t>
            </a:r>
          </a:p>
        </p:txBody>
      </p:sp>
    </p:spTree>
    <p:extLst>
      <p:ext uri="{BB962C8B-B14F-4D97-AF65-F5344CB8AC3E}">
        <p14:creationId xmlns:p14="http://schemas.microsoft.com/office/powerpoint/2010/main" val="3802753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of results or model in action. This should not be a live demo! you can include screenshots of output predictions from the model or recorded videos.</a:t>
            </a:r>
          </a:p>
        </p:txBody>
      </p:sp>
    </p:spTree>
    <p:extLst>
      <p:ext uri="{BB962C8B-B14F-4D97-AF65-F5344CB8AC3E}">
        <p14:creationId xmlns:p14="http://schemas.microsoft.com/office/powerpoint/2010/main" val="1142230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of results or model in action. This should not be a live demo! you can include screenshots of output predictions from the model or recorded videos.</a:t>
            </a:r>
          </a:p>
        </p:txBody>
      </p:sp>
    </p:spTree>
    <p:extLst>
      <p:ext uri="{BB962C8B-B14F-4D97-AF65-F5344CB8AC3E}">
        <p14:creationId xmlns:p14="http://schemas.microsoft.com/office/powerpoint/2010/main" val="246913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 and future work/ directions that can be taken to improve. This should be brief!</a:t>
            </a:r>
          </a:p>
        </p:txBody>
      </p:sp>
    </p:spTree>
    <p:extLst>
      <p:ext uri="{BB962C8B-B14F-4D97-AF65-F5344CB8AC3E}">
        <p14:creationId xmlns:p14="http://schemas.microsoft.com/office/powerpoint/2010/main" val="206797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586104">
              <a:defRPr sz="7951"/>
            </a:pPr>
            <a:r>
              <a:rPr lang="en-US" dirty="0"/>
              <a:t>Problem definition from a technical perspective</a:t>
            </a:r>
          </a:p>
          <a:p>
            <a:pPr defTabSz="586104">
              <a:defRPr sz="7951"/>
            </a:pPr>
            <a:r>
              <a:rPr lang="en-US" dirty="0"/>
              <a:t>Show a figure representing the model(inputs, outputs)</a:t>
            </a:r>
          </a:p>
        </p:txBody>
      </p:sp>
    </p:spTree>
    <p:extLst>
      <p:ext uri="{BB962C8B-B14F-4D97-AF65-F5344CB8AC3E}">
        <p14:creationId xmlns:p14="http://schemas.microsoft.com/office/powerpoint/2010/main" val="4085566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/>
              <a:t>Now for each 5s audio window, we pass it in 2 </a:t>
            </a:r>
            <a:r>
              <a:rPr lang="en-US" dirty="0" err="1"/>
              <a:t>feature_models</a:t>
            </a:r>
            <a:r>
              <a:rPr lang="en-US" dirty="0"/>
              <a:t>: </a:t>
            </a:r>
            <a:r>
              <a:rPr lang="en-US" dirty="0" err="1"/>
              <a:t>Fluency_Model</a:t>
            </a:r>
            <a:r>
              <a:rPr lang="en-US" dirty="0"/>
              <a:t> and Emotions Model.</a:t>
            </a:r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dirty="0"/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/>
              <a:t>For both models, we used a neural network with conv1D, pooling, and dense layers in addition to some dropouts and batch normalizations.</a:t>
            </a:r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dirty="0"/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/>
              <a:t>The input of the models is a 1D array of values that represents numerous signal processing features by the </a:t>
            </a:r>
            <a:r>
              <a:rPr lang="en-US" dirty="0" err="1"/>
              <a:t>Librosa</a:t>
            </a:r>
            <a:r>
              <a:rPr lang="en-US" dirty="0"/>
              <a:t> library like: MFCCs, RMSE, Spectral Flux…</a:t>
            </a:r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dirty="0"/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/>
              <a:t>The output of the Fluency model is a classification of the audio’s language fluency among 3 possibilities: Low Fluency - Intermediate Fluency - High Fluency.</a:t>
            </a:r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dirty="0"/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/>
              <a:t>The output of the Emotions model is a classification of the audio’s emotions between 7 possibilities: sleepy, neutral, happy, angry, disgusted, fearful and surprised.</a:t>
            </a:r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dirty="0"/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/>
              <a:t>At the end, regarding the whole audio, a percentage of each class, for both, the fluency and emotion classification model, will be featured on the interface.</a:t>
            </a:r>
          </a:p>
        </p:txBody>
      </p:sp>
    </p:spTree>
    <p:extLst>
      <p:ext uri="{BB962C8B-B14F-4D97-AF65-F5344CB8AC3E}">
        <p14:creationId xmlns:p14="http://schemas.microsoft.com/office/powerpoint/2010/main" val="2463156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/>
              <a:t>Now for each 5s audio window, we pass it in 2 </a:t>
            </a:r>
            <a:r>
              <a:rPr lang="en-US" dirty="0" err="1"/>
              <a:t>feature_models</a:t>
            </a:r>
            <a:r>
              <a:rPr lang="en-US" dirty="0"/>
              <a:t>: </a:t>
            </a:r>
            <a:r>
              <a:rPr lang="en-US" dirty="0" err="1"/>
              <a:t>Fluency_Model</a:t>
            </a:r>
            <a:r>
              <a:rPr lang="en-US" dirty="0"/>
              <a:t> and Emotions Model.</a:t>
            </a:r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dirty="0"/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/>
              <a:t>For both models, we used a neural network with conv1D, pooling, and dense layers in addition to some dropouts and batch normalizations.</a:t>
            </a:r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dirty="0"/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/>
              <a:t>The input of the models is a 1D array of values that represents numerous signal processing features by the </a:t>
            </a:r>
            <a:r>
              <a:rPr lang="en-US" dirty="0" err="1"/>
              <a:t>Librosa</a:t>
            </a:r>
            <a:r>
              <a:rPr lang="en-US" dirty="0"/>
              <a:t> library like: MFCCs, RMSE, Spectral Flux…</a:t>
            </a:r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dirty="0"/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/>
              <a:t>The output of the Fluency model is a classification of the audio’s language fluency among 3 possibilities: Low Fluency - Intermediate Fluency - High Fluency.</a:t>
            </a:r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dirty="0"/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/>
              <a:t>The output of the Emotions model is a classification of the audio’s emotions between 7 possibilities: sleepy, neutral, happy, angry, disgusted, fearful and surprised.</a:t>
            </a:r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dirty="0"/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/>
              <a:t>At the end, regarding the whole audio, a percentage of each class, for both, the fluency and emotion classification model, will be featured on the interface.</a:t>
            </a:r>
          </a:p>
        </p:txBody>
      </p:sp>
    </p:spTree>
    <p:extLst>
      <p:ext uri="{BB962C8B-B14F-4D97-AF65-F5344CB8AC3E}">
        <p14:creationId xmlns:p14="http://schemas.microsoft.com/office/powerpoint/2010/main" val="601886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586104">
              <a:defRPr sz="7951"/>
            </a:pPr>
            <a:r>
              <a:rPr lang="en-US" dirty="0"/>
              <a:t>How have others solved the problem?</a:t>
            </a:r>
          </a:p>
          <a:p>
            <a:pPr defTabSz="586104">
              <a:defRPr sz="7951"/>
            </a:pPr>
            <a:r>
              <a:rPr lang="en-US" dirty="0"/>
              <a:t>describe them briefly and explain what you will do differently</a:t>
            </a:r>
          </a:p>
        </p:txBody>
      </p:sp>
    </p:spTree>
    <p:extLst>
      <p:ext uri="{BB962C8B-B14F-4D97-AF65-F5344CB8AC3E}">
        <p14:creationId xmlns:p14="http://schemas.microsoft.com/office/powerpoint/2010/main" val="3083247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45770">
              <a:defRPr sz="6048"/>
            </a:pPr>
            <a:r>
              <a:rPr lang="en-US" dirty="0">
                <a:solidFill>
                  <a:schemeClr val="accent5"/>
                </a:solidFill>
              </a:rPr>
              <a:t>Method description</a:t>
            </a:r>
            <a:r>
              <a:rPr lang="en-US" dirty="0"/>
              <a:t> with technical details of your model and data preprocessing pipeline.</a:t>
            </a:r>
          </a:p>
          <a:p>
            <a:pPr defTabSz="445770">
              <a:defRPr sz="6048"/>
            </a:pPr>
            <a:r>
              <a:rPr lang="en-US" dirty="0"/>
              <a:t>Mention any important decisions/restrictions your method has.</a:t>
            </a:r>
          </a:p>
        </p:txBody>
      </p:sp>
    </p:spTree>
    <p:extLst>
      <p:ext uri="{BB962C8B-B14F-4D97-AF65-F5344CB8AC3E}">
        <p14:creationId xmlns:p14="http://schemas.microsoft.com/office/powerpoint/2010/main" val="212050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45770">
              <a:defRPr sz="6048"/>
            </a:pPr>
            <a:r>
              <a:rPr lang="en-US" dirty="0">
                <a:solidFill>
                  <a:schemeClr val="accent5"/>
                </a:solidFill>
              </a:rPr>
              <a:t>Method description</a:t>
            </a:r>
            <a:r>
              <a:rPr lang="en-US" dirty="0"/>
              <a:t> with technical details of your model and data preprocessing pipeline.</a:t>
            </a:r>
          </a:p>
          <a:p>
            <a:pPr defTabSz="445770">
              <a:defRPr sz="6048"/>
            </a:pPr>
            <a:r>
              <a:rPr lang="en-US" dirty="0"/>
              <a:t>Mention any important decisions/restrictions your method has.</a:t>
            </a:r>
          </a:p>
        </p:txBody>
      </p:sp>
    </p:spTree>
    <p:extLst>
      <p:ext uri="{BB962C8B-B14F-4D97-AF65-F5344CB8AC3E}">
        <p14:creationId xmlns:p14="http://schemas.microsoft.com/office/powerpoint/2010/main" val="1447458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45770">
              <a:defRPr sz="6048"/>
            </a:pPr>
            <a:r>
              <a:rPr lang="en-US" dirty="0">
                <a:solidFill>
                  <a:schemeClr val="accent2"/>
                </a:solidFill>
              </a:rPr>
              <a:t>Describe</a:t>
            </a:r>
            <a:r>
              <a:rPr lang="en-US" dirty="0"/>
              <a:t> the different experiments you ran include data description, data splits, experiments conducted</a:t>
            </a:r>
          </a:p>
        </p:txBody>
      </p:sp>
    </p:spTree>
    <p:extLst>
      <p:ext uri="{BB962C8B-B14F-4D97-AF65-F5344CB8AC3E}">
        <p14:creationId xmlns:p14="http://schemas.microsoft.com/office/powerpoint/2010/main" val="2746267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45770">
              <a:defRPr sz="6048"/>
            </a:pPr>
            <a:r>
              <a:rPr lang="en-US" dirty="0">
                <a:solidFill>
                  <a:schemeClr val="accent2"/>
                </a:solidFill>
              </a:rPr>
              <a:t>Describe</a:t>
            </a:r>
            <a:r>
              <a:rPr lang="en-US" dirty="0"/>
              <a:t> the different experiments you ran include data description, data splits, experiments conducted</a:t>
            </a:r>
          </a:p>
        </p:txBody>
      </p:sp>
    </p:spTree>
    <p:extLst>
      <p:ext uri="{BB962C8B-B14F-4D97-AF65-F5344CB8AC3E}">
        <p14:creationId xmlns:p14="http://schemas.microsoft.com/office/powerpoint/2010/main" val="4052085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2387600" y="2692400"/>
            <a:ext cx="19621500" cy="3924300"/>
          </a:xfrm>
          <a:prstGeom prst="rect">
            <a:avLst/>
          </a:prstGeom>
        </p:spPr>
        <p:txBody>
          <a:bodyPr anchor="b"/>
          <a:lstStyle>
            <a:lvl1pPr>
              <a:defRPr sz="13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7048500"/>
            <a:ext cx="19621500" cy="1790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b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Type a quote here.”"/>
          <p:cNvSpPr txBox="1">
            <a:spLocks noGrp="1"/>
          </p:cNvSpPr>
          <p:nvPr>
            <p:ph type="body" sz="quarter" idx="21"/>
          </p:nvPr>
        </p:nvSpPr>
        <p:spPr>
          <a:xfrm>
            <a:off x="2387600" y="6045200"/>
            <a:ext cx="19621500" cy="876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600">
                <a:solidFill>
                  <a:srgbClr val="45A7DE"/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94" name="–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2387600" y="8953500"/>
            <a:ext cx="19621500" cy="787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</a:lstStyle>
          <a:p>
            <a:r>
              <a:t>–Johnny Appleseed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ortrait photo of a butterfly on a green leaf"/>
          <p:cNvSpPr>
            <a:spLocks noGrp="1"/>
          </p:cNvSpPr>
          <p:nvPr>
            <p:ph type="pic" idx="21"/>
          </p:nvPr>
        </p:nvSpPr>
        <p:spPr>
          <a:xfrm>
            <a:off x="0" y="-190500"/>
            <a:ext cx="24384000" cy="140939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ortrait photo of a butterfly on a green leaf"/>
          <p:cNvSpPr>
            <a:spLocks noGrp="1"/>
          </p:cNvSpPr>
          <p:nvPr>
            <p:ph type="pic" idx="21"/>
          </p:nvPr>
        </p:nvSpPr>
        <p:spPr>
          <a:xfrm>
            <a:off x="4667250" y="-231128"/>
            <a:ext cx="17402076" cy="10058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7600" y="8623300"/>
            <a:ext cx="19621500" cy="2400300"/>
          </a:xfrm>
          <a:prstGeom prst="rect">
            <a:avLst/>
          </a:prstGeom>
        </p:spPr>
        <p:txBody>
          <a:bodyPr anchor="b"/>
          <a:lstStyle>
            <a:lvl1pPr>
              <a:defRPr sz="132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11150600"/>
            <a:ext cx="19621500" cy="1790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2387600" y="4000500"/>
            <a:ext cx="19621500" cy="5715000"/>
          </a:xfrm>
          <a:prstGeom prst="rect">
            <a:avLst/>
          </a:prstGeom>
        </p:spPr>
        <p:txBody>
          <a:bodyPr/>
          <a:lstStyle>
            <a:lvl1pPr>
              <a:defRPr sz="13200"/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ortrait photo of a butterfly on a green leaf"/>
          <p:cNvSpPr>
            <a:spLocks noGrp="1"/>
          </p:cNvSpPr>
          <p:nvPr>
            <p:ph type="pic" idx="21"/>
          </p:nvPr>
        </p:nvSpPr>
        <p:spPr>
          <a:xfrm>
            <a:off x="10530071" y="554566"/>
            <a:ext cx="20258478" cy="11709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711200" y="1981200"/>
            <a:ext cx="140462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11200" y="6731000"/>
            <a:ext cx="14046200" cy="5232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2387600" y="3898900"/>
            <a:ext cx="196215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ortrait photo of a butterfly on a green leaf"/>
          <p:cNvSpPr>
            <a:spLocks noGrp="1"/>
          </p:cNvSpPr>
          <p:nvPr>
            <p:ph type="pic" idx="21"/>
          </p:nvPr>
        </p:nvSpPr>
        <p:spPr>
          <a:xfrm>
            <a:off x="9919689" y="3141992"/>
            <a:ext cx="16395701" cy="947671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387600" y="3898900"/>
            <a:ext cx="10223500" cy="8039100"/>
          </a:xfrm>
          <a:prstGeom prst="rect">
            <a:avLst/>
          </a:prstGeom>
        </p:spPr>
        <p:txBody>
          <a:bodyPr/>
          <a:lstStyle>
            <a:lvl1pPr marL="673099" indent="-673099">
              <a:spcBef>
                <a:spcPts val="5300"/>
              </a:spcBef>
              <a:buSzPct val="50000"/>
              <a:buBlip>
                <a:blip r:embed="rId2"/>
              </a:buBlip>
              <a:defRPr sz="5000"/>
            </a:lvl1pPr>
            <a:lvl2pPr marL="13462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2pPr>
            <a:lvl3pPr marL="20193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3pPr>
            <a:lvl4pPr marL="26924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4pPr>
            <a:lvl5pPr marL="33655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lose-up of a monarch caterpillar on leaf"/>
          <p:cNvSpPr>
            <a:spLocks noGrp="1"/>
          </p:cNvSpPr>
          <p:nvPr>
            <p:ph type="pic" idx="21"/>
          </p:nvPr>
        </p:nvSpPr>
        <p:spPr>
          <a:xfrm rot="21600000">
            <a:off x="11168731" y="-2006599"/>
            <a:ext cx="14294116" cy="1429407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Portrait photo of a butterfly on a green leaf"/>
          <p:cNvSpPr>
            <a:spLocks noGrp="1"/>
          </p:cNvSpPr>
          <p:nvPr>
            <p:ph type="pic" sz="half" idx="22"/>
          </p:nvPr>
        </p:nvSpPr>
        <p:spPr>
          <a:xfrm rot="21600000">
            <a:off x="13285117" y="6292593"/>
            <a:ext cx="13249309" cy="7658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Portrait photo of three children out in nature inspecting the contents of a jar"/>
          <p:cNvSpPr>
            <a:spLocks noGrp="1"/>
          </p:cNvSpPr>
          <p:nvPr>
            <p:ph type="pic" idx="23"/>
          </p:nvPr>
        </p:nvSpPr>
        <p:spPr>
          <a:xfrm>
            <a:off x="558800" y="-2946400"/>
            <a:ext cx="15062200" cy="19837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2387600" y="1790700"/>
            <a:ext cx="196215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387600" y="355600"/>
            <a:ext cx="19621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6985" y="13106400"/>
            <a:ext cx="461773" cy="4318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86868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9pPr>
    </p:titleStyle>
    <p:bodyStyle>
      <a:lvl1pPr marL="889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64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1pPr>
      <a:lvl2pPr marL="1778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64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2pPr>
      <a:lvl3pPr marL="2667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64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3pPr>
      <a:lvl4pPr marL="3556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64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4pPr>
      <a:lvl5pPr marL="4445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64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5pPr>
      <a:lvl6pPr marL="5334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64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6pPr>
      <a:lvl7pPr marL="6223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64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7pPr>
      <a:lvl8pPr marL="7112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64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8pPr>
      <a:lvl9pPr marL="8001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64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microsoft.com/office/2007/relationships/diagramDrawing" Target="../diagrams/drawing1.xml"/><Relationship Id="rId5" Type="http://schemas.openxmlformats.org/officeDocument/2006/relationships/image" Target="../media/image14.png"/><Relationship Id="rId10" Type="http://schemas.openxmlformats.org/officeDocument/2006/relationships/diagramColors" Target="../diagrams/colors1.xml"/><Relationship Id="rId4" Type="http://schemas.microsoft.com/office/2007/relationships/hdphoto" Target="../media/hdphoto2.wdp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GitHub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kaggle.com" TargetMode="Externa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hueOff val="-313507"/>
                <a:satOff val="34334"/>
                <a:lumOff val="-8266"/>
                <a:alpha val="30000"/>
              </a:schemeClr>
            </a:gs>
            <a:gs pos="100000">
              <a:schemeClr val="accent1">
                <a:satOff val="34334"/>
                <a:lumOff val="-13665"/>
                <a:alpha val="75000"/>
              </a:schemeClr>
            </a:gs>
          </a:gsLst>
          <a:lin ang="11089457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3AA5D9-2CFE-4B2B-84D3-6510E3DE6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06" y="-38298"/>
            <a:ext cx="24406712" cy="13754298"/>
          </a:xfrm>
          <a:prstGeom prst="rect">
            <a:avLst/>
          </a:prstGeom>
        </p:spPr>
      </p:pic>
      <p:pic>
        <p:nvPicPr>
          <p:cNvPr id="119" name="Portrait photo of a butterfly on a green leaf" descr="Portrait photo of a butterfly on a green leaf"/>
          <p:cNvPicPr>
            <a:picLocks noGrp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14212997" y="-943898"/>
            <a:ext cx="10258008" cy="15869265"/>
          </a:xfrm>
          <a:prstGeom prst="rect">
            <a:avLst/>
          </a:prstGeom>
        </p:spPr>
      </p:pic>
      <p:sp>
        <p:nvSpPr>
          <p:cNvPr id="120" name="ZillionPitches"/>
          <p:cNvSpPr txBox="1">
            <a:spLocks noGrp="1"/>
          </p:cNvSpPr>
          <p:nvPr>
            <p:ph type="title"/>
          </p:nvPr>
        </p:nvSpPr>
        <p:spPr>
          <a:xfrm>
            <a:off x="394" y="1021001"/>
            <a:ext cx="14046201" cy="464820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ZillionPitches</a:t>
            </a:r>
            <a:endParaRPr dirty="0"/>
          </a:p>
        </p:txBody>
      </p:sp>
      <p:sp>
        <p:nvSpPr>
          <p:cNvPr id="121" name="VOICE ANALYSIS"/>
          <p:cNvSpPr txBox="1">
            <a:spLocks noGrp="1"/>
          </p:cNvSpPr>
          <p:nvPr>
            <p:ph type="body" sz="half" idx="1"/>
          </p:nvPr>
        </p:nvSpPr>
        <p:spPr>
          <a:xfrm>
            <a:off x="394" y="5669202"/>
            <a:ext cx="14046201" cy="52324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</a:t>
            </a:r>
            <a:r>
              <a:rPr dirty="0"/>
              <a:t>OICE ANALYSIS</a:t>
            </a:r>
          </a:p>
        </p:txBody>
      </p:sp>
      <p:grpSp>
        <p:nvGrpSpPr>
          <p:cNvPr id="124" name="Soulayman Al-Abdallah"/>
          <p:cNvGrpSpPr/>
          <p:nvPr/>
        </p:nvGrpSpPr>
        <p:grpSpPr>
          <a:xfrm>
            <a:off x="1513107" y="9342856"/>
            <a:ext cx="6013914" cy="838201"/>
            <a:chOff x="0" y="0"/>
            <a:chExt cx="6013913" cy="838200"/>
          </a:xfrm>
        </p:grpSpPr>
        <p:sp>
          <p:nvSpPr>
            <p:cNvPr id="123" name="Soulayman Al-Abdallah"/>
            <p:cNvSpPr txBox="1"/>
            <p:nvPr/>
          </p:nvSpPr>
          <p:spPr>
            <a:xfrm>
              <a:off x="19050" y="19050"/>
              <a:ext cx="5975814" cy="800100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800">
                  <a:solidFill>
                    <a:srgbClr val="D8D7D7"/>
                  </a:solidFill>
                </a:defRPr>
              </a:lvl1pPr>
            </a:lstStyle>
            <a:p>
              <a:r>
                <a:t>Soulayman Al-Abdallah</a:t>
              </a:r>
            </a:p>
          </p:txBody>
        </p:sp>
        <p:pic>
          <p:nvPicPr>
            <p:cNvPr id="122" name="Soulayman Al-Abdallah Soulayman Al-Abdallah" descr="Soulayman Al-Abdallah Soulayman Al-Abdallah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6013914" cy="838200"/>
            </a:xfrm>
            <a:prstGeom prst="rect">
              <a:avLst/>
            </a:prstGeom>
            <a:effectLst/>
          </p:spPr>
        </p:pic>
      </p:grpSp>
      <p:grpSp>
        <p:nvGrpSpPr>
          <p:cNvPr id="127" name="6th of June 2022"/>
          <p:cNvGrpSpPr/>
          <p:nvPr/>
        </p:nvGrpSpPr>
        <p:grpSpPr>
          <a:xfrm>
            <a:off x="7840146" y="8020674"/>
            <a:ext cx="4683126" cy="863601"/>
            <a:chOff x="0" y="0"/>
            <a:chExt cx="4683125" cy="863600"/>
          </a:xfrm>
        </p:grpSpPr>
        <p:sp>
          <p:nvSpPr>
            <p:cNvPr id="126" name="6th of June 2022"/>
            <p:cNvSpPr txBox="1"/>
            <p:nvPr/>
          </p:nvSpPr>
          <p:spPr>
            <a:xfrm>
              <a:off x="19050" y="19050"/>
              <a:ext cx="4645025" cy="825500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D8D7D7"/>
                  </a:solidFill>
                </a:defRPr>
              </a:lvl1pPr>
            </a:lstStyle>
            <a:p>
              <a:r>
                <a:t>6th of June 2022</a:t>
              </a:r>
            </a:p>
          </p:txBody>
        </p:sp>
        <p:pic>
          <p:nvPicPr>
            <p:cNvPr id="125" name="6th of June 2022 6th of June 2022" descr="6th of June 2022 6th of June 2022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4683125" cy="863600"/>
            </a:xfrm>
            <a:prstGeom prst="rect">
              <a:avLst/>
            </a:prstGeom>
            <a:effectLst/>
          </p:spPr>
        </p:pic>
      </p:grpSp>
      <p:grpSp>
        <p:nvGrpSpPr>
          <p:cNvPr id="130" name="Raed Diab"/>
          <p:cNvGrpSpPr/>
          <p:nvPr/>
        </p:nvGrpSpPr>
        <p:grpSpPr>
          <a:xfrm>
            <a:off x="7829536" y="9330156"/>
            <a:ext cx="4704347" cy="863601"/>
            <a:chOff x="0" y="0"/>
            <a:chExt cx="4704346" cy="863600"/>
          </a:xfrm>
        </p:grpSpPr>
        <p:sp>
          <p:nvSpPr>
            <p:cNvPr id="129" name="Raed Diab"/>
            <p:cNvSpPr txBox="1"/>
            <p:nvPr/>
          </p:nvSpPr>
          <p:spPr>
            <a:xfrm>
              <a:off x="19050" y="19050"/>
              <a:ext cx="4666247" cy="825500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D8D7D7"/>
                  </a:solidFill>
                </a:defRPr>
              </a:lvl1pPr>
            </a:lstStyle>
            <a:p>
              <a:r>
                <a:t>Raed Diab</a:t>
              </a:r>
            </a:p>
          </p:txBody>
        </p:sp>
        <p:pic>
          <p:nvPicPr>
            <p:cNvPr id="128" name="Raed Diab Raed Diab" descr="Raed Diab Raed Diab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4704347" cy="863600"/>
            </a:xfrm>
            <a:prstGeom prst="rect">
              <a:avLst/>
            </a:prstGeom>
            <a:effectLst/>
          </p:spPr>
        </p:pic>
      </p:grpSp>
      <p:grpSp>
        <p:nvGrpSpPr>
          <p:cNvPr id="133" name="ZakaAi-MLC Program"/>
          <p:cNvGrpSpPr/>
          <p:nvPr/>
        </p:nvGrpSpPr>
        <p:grpSpPr>
          <a:xfrm>
            <a:off x="1513107" y="8020674"/>
            <a:ext cx="6013914" cy="863601"/>
            <a:chOff x="0" y="0"/>
            <a:chExt cx="6013913" cy="863600"/>
          </a:xfrm>
        </p:grpSpPr>
        <p:sp>
          <p:nvSpPr>
            <p:cNvPr id="132" name="ZakaAi-MLC Program"/>
            <p:cNvSpPr txBox="1"/>
            <p:nvPr/>
          </p:nvSpPr>
          <p:spPr>
            <a:xfrm>
              <a:off x="19050" y="19050"/>
              <a:ext cx="5975814" cy="825500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D8D7D7"/>
                  </a:solidFill>
                </a:defRPr>
              </a:lvl1pPr>
            </a:lstStyle>
            <a:p>
              <a:r>
                <a:t>ZakaAi-MLC Program</a:t>
              </a:r>
            </a:p>
          </p:txBody>
        </p:sp>
        <p:pic>
          <p:nvPicPr>
            <p:cNvPr id="131" name="ZakaAi-MLC Program ZakaAi-MLC Program" descr="ZakaAi-MLC Program ZakaAi-MLC Program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6013914" cy="863600"/>
            </a:xfrm>
            <a:prstGeom prst="rect">
              <a:avLst/>
            </a:prstGeom>
            <a:effectLst/>
          </p:spPr>
        </p:pic>
      </p:grpSp>
      <p:pic>
        <p:nvPicPr>
          <p:cNvPr id="134" name="Image Gallery" descr="Image Gallery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3007530" y="12365391"/>
            <a:ext cx="1270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Project for: ZillionPitches  Ai Solutions"/>
          <p:cNvSpPr txBox="1"/>
          <p:nvPr/>
        </p:nvSpPr>
        <p:spPr>
          <a:xfrm>
            <a:off x="14423706" y="12663841"/>
            <a:ext cx="8372933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dirty="0"/>
              <a:t>Project for: </a:t>
            </a:r>
            <a:r>
              <a:rPr dirty="0" err="1"/>
              <a:t>ZillionPitches</a:t>
            </a:r>
            <a:r>
              <a:rPr dirty="0"/>
              <a:t>  Ai Solutions</a:t>
            </a:r>
          </a:p>
        </p:txBody>
      </p:sp>
      <p:sp>
        <p:nvSpPr>
          <p:cNvPr id="136" name="0"/>
          <p:cNvSpPr txBox="1"/>
          <p:nvPr/>
        </p:nvSpPr>
        <p:spPr>
          <a:xfrm>
            <a:off x="308696" y="102751"/>
            <a:ext cx="519685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"/>
          <p:cNvSpPr/>
          <p:nvPr/>
        </p:nvSpPr>
        <p:spPr>
          <a:xfrm>
            <a:off x="-952995" y="10393649"/>
            <a:ext cx="7374114" cy="3562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17" extrusionOk="0">
                <a:moveTo>
                  <a:pt x="0" y="1930"/>
                </a:moveTo>
                <a:cubicBezTo>
                  <a:pt x="1739" y="-147"/>
                  <a:pt x="4014" y="-583"/>
                  <a:pt x="5924" y="793"/>
                </a:cubicBezTo>
                <a:cubicBezTo>
                  <a:pt x="7400" y="1856"/>
                  <a:pt x="8518" y="3941"/>
                  <a:pt x="9023" y="6444"/>
                </a:cubicBezTo>
                <a:cubicBezTo>
                  <a:pt x="9811" y="8741"/>
                  <a:pt x="11004" y="10616"/>
                  <a:pt x="12466" y="11872"/>
                </a:cubicBezTo>
                <a:cubicBezTo>
                  <a:pt x="13780" y="13001"/>
                  <a:pt x="15276" y="13600"/>
                  <a:pt x="16798" y="13620"/>
                </a:cubicBezTo>
                <a:cubicBezTo>
                  <a:pt x="18232" y="14207"/>
                  <a:pt x="19688" y="15562"/>
                  <a:pt x="20608" y="17564"/>
                </a:cubicBezTo>
                <a:cubicBezTo>
                  <a:pt x="21066" y="18562"/>
                  <a:pt x="21398" y="19720"/>
                  <a:pt x="21600" y="21017"/>
                </a:cubicBezTo>
                <a:lnTo>
                  <a:pt x="178" y="20781"/>
                </a:lnTo>
                <a:lnTo>
                  <a:pt x="0" y="1930"/>
                </a:lnTo>
                <a:close/>
              </a:path>
            </a:pathLst>
          </a:custGeom>
          <a:solidFill>
            <a:srgbClr val="ACD337"/>
          </a:solidFill>
          <a:ln w="25400">
            <a:noFill/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D0A81-77F8-4F3D-AE88-E063EDF781C2}"/>
              </a:ext>
            </a:extLst>
          </p:cNvPr>
          <p:cNvSpPr txBox="1"/>
          <p:nvPr/>
        </p:nvSpPr>
        <p:spPr>
          <a:xfrm>
            <a:off x="-1061150" y="-1597333"/>
            <a:ext cx="14253807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57200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4000" b="1" spc="50" dirty="0">
                <a:ln w="0"/>
                <a:solidFill>
                  <a:srgbClr val="05588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significant percentage of business start-ups fail due to some weaknesses in their elevator pitch.</a:t>
            </a:r>
          </a:p>
        </p:txBody>
      </p:sp>
      <p:pic>
        <p:nvPicPr>
          <p:cNvPr id="3074" name="Picture 2" descr="How Artificial Intelligence and the robotic revolution will change the  workplace of tomorrow">
            <a:extLst>
              <a:ext uri="{FF2B5EF4-FFF2-40B4-BE49-F238E27FC236}">
                <a16:creationId xmlns:a16="http://schemas.microsoft.com/office/drawing/2014/main" id="{77ED12FE-294E-40D6-B443-09A19D8C9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50" b="85917" l="4167" r="90000">
                        <a14:foregroundMark x1="38000" y1="13167" x2="35917" y2="8833"/>
                        <a14:foregroundMark x1="53000" y1="17583" x2="39000" y2="9083"/>
                        <a14:foregroundMark x1="21500" y1="16833" x2="19417" y2="18833"/>
                        <a14:foregroundMark x1="8083" y1="23000" x2="9083" y2="34333"/>
                        <a14:foregroundMark x1="59167" y1="28667" x2="59167" y2="28667"/>
                        <a14:foregroundMark x1="57083" y1="38250" x2="57083" y2="38250"/>
                        <a14:foregroundMark x1="53000" y1="58583" x2="53000" y2="58583"/>
                        <a14:foregroundMark x1="54750" y1="51333" x2="54750" y2="51333"/>
                        <a14:foregroundMark x1="55250" y1="47750" x2="55250" y2="47750"/>
                        <a14:foregroundMark x1="56833" y1="41333" x2="56833" y2="41333"/>
                        <a14:foregroundMark x1="58917" y1="37667" x2="58917" y2="37667"/>
                        <a14:foregroundMark x1="58167" y1="34083" x2="58167" y2="32500"/>
                        <a14:foregroundMark x1="58667" y1="35667" x2="57333" y2="34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485" b="9660"/>
          <a:stretch/>
        </p:blipFill>
        <p:spPr bwMode="auto">
          <a:xfrm>
            <a:off x="308696" y="8486242"/>
            <a:ext cx="2039990" cy="285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00A81-50CE-469B-8C5D-D28F6CB7D2D8}"/>
              </a:ext>
            </a:extLst>
          </p:cNvPr>
          <p:cNvSpPr txBox="1"/>
          <p:nvPr/>
        </p:nvSpPr>
        <p:spPr>
          <a:xfrm>
            <a:off x="620768" y="11046701"/>
            <a:ext cx="20073335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055881"/>
                </a:solidFill>
              </a:rPr>
              <a:t>Different Conducted Experiments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958C0-9E69-447F-BA76-8F1602CA0C46}"/>
              </a:ext>
            </a:extLst>
          </p:cNvPr>
          <p:cNvSpPr txBox="1"/>
          <p:nvPr/>
        </p:nvSpPr>
        <p:spPr>
          <a:xfrm>
            <a:off x="1328691" y="906540"/>
            <a:ext cx="1278685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711200" indent="-711200" algn="l" defTabSz="660400">
              <a:spcBef>
                <a:spcPts val="4700"/>
              </a:spcBef>
              <a:buBlip>
                <a:blip r:embed="rId5"/>
              </a:buBlip>
              <a:defRPr sz="5120"/>
            </a:pPr>
            <a:r>
              <a:rPr lang="en-US" sz="6000" b="1" dirty="0"/>
              <a:t>Fluency model </a:t>
            </a:r>
            <a:r>
              <a:rPr lang="en-US" sz="6000" dirty="0"/>
              <a:t>preparation: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A4A610-303D-4534-9181-EB064F83A287}"/>
              </a:ext>
            </a:extLst>
          </p:cNvPr>
          <p:cNvSpPr/>
          <p:nvPr/>
        </p:nvSpPr>
        <p:spPr>
          <a:xfrm>
            <a:off x="4001972" y="3574564"/>
            <a:ext cx="445319" cy="429644"/>
          </a:xfrm>
          <a:prstGeom prst="ellipse">
            <a:avLst/>
          </a:prstGeom>
          <a:solidFill>
            <a:srgbClr val="4AA5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4A2A4D-CEA2-4656-8DA0-E52E4FF2CD89}"/>
              </a:ext>
            </a:extLst>
          </p:cNvPr>
          <p:cNvSpPr/>
          <p:nvPr/>
        </p:nvSpPr>
        <p:spPr>
          <a:xfrm>
            <a:off x="4001970" y="6534154"/>
            <a:ext cx="445319" cy="429644"/>
          </a:xfrm>
          <a:prstGeom prst="ellipse">
            <a:avLst/>
          </a:prstGeom>
          <a:solidFill>
            <a:srgbClr val="4AA5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6EF070-E6A7-4583-BB9C-38AA1DAA24A4}"/>
              </a:ext>
            </a:extLst>
          </p:cNvPr>
          <p:cNvSpPr txBox="1"/>
          <p:nvPr/>
        </p:nvSpPr>
        <p:spPr>
          <a:xfrm>
            <a:off x="5283343" y="3382362"/>
            <a:ext cx="17664396" cy="53017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defTabSz="784225">
              <a:spcBef>
                <a:spcPts val="5600"/>
              </a:spcBef>
              <a:defRPr sz="6080"/>
            </a:pPr>
            <a:r>
              <a:rPr lang="en-US" sz="4864" dirty="0"/>
              <a:t>Since the accuracy score was not satisfying, we redesigned the model by creating a </a:t>
            </a:r>
            <a:r>
              <a:rPr lang="en-US" sz="4864" b="1" dirty="0"/>
              <a:t>sequential</a:t>
            </a:r>
            <a:r>
              <a:rPr lang="en-US" sz="4864" dirty="0"/>
              <a:t> </a:t>
            </a:r>
            <a:r>
              <a:rPr lang="en-US" sz="4864" b="1" dirty="0"/>
              <a:t>model</a:t>
            </a:r>
            <a:r>
              <a:rPr lang="en-US" sz="4864" dirty="0"/>
              <a:t> with 7 layers (conv1D, pooling, dropouts, dense)</a:t>
            </a:r>
          </a:p>
          <a:p>
            <a:pPr algn="l" defTabSz="784225">
              <a:spcBef>
                <a:spcPts val="5600"/>
              </a:spcBef>
              <a:defRPr sz="6080"/>
            </a:pPr>
            <a:r>
              <a:rPr lang="en-US" sz="4864" dirty="0"/>
              <a:t>After fitting the model on our training data, with a batch size of 32, </a:t>
            </a:r>
            <a:r>
              <a:rPr lang="en-US" sz="4864" dirty="0" err="1"/>
              <a:t>rmsprop</a:t>
            </a:r>
            <a:r>
              <a:rPr lang="en-US" sz="4864" dirty="0"/>
              <a:t> optimizer, and 100 epochs, we reached a training </a:t>
            </a:r>
            <a:r>
              <a:rPr lang="en-US" sz="4864" b="1" dirty="0"/>
              <a:t>accuracy</a:t>
            </a:r>
            <a:r>
              <a:rPr lang="en-US" sz="4864" dirty="0"/>
              <a:t> of 98% and validation </a:t>
            </a:r>
            <a:r>
              <a:rPr lang="en-US" sz="4864" b="1" dirty="0"/>
              <a:t>accuracy</a:t>
            </a:r>
            <a:r>
              <a:rPr lang="en-US" sz="4864" dirty="0"/>
              <a:t> of 91%.</a:t>
            </a:r>
          </a:p>
        </p:txBody>
      </p:sp>
    </p:spTree>
    <p:extLst>
      <p:ext uri="{BB962C8B-B14F-4D97-AF65-F5344CB8AC3E}">
        <p14:creationId xmlns:p14="http://schemas.microsoft.com/office/powerpoint/2010/main" val="279243209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"/>
          <p:cNvSpPr/>
          <p:nvPr/>
        </p:nvSpPr>
        <p:spPr>
          <a:xfrm>
            <a:off x="-952995" y="10393649"/>
            <a:ext cx="7374114" cy="3562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17" extrusionOk="0">
                <a:moveTo>
                  <a:pt x="0" y="1930"/>
                </a:moveTo>
                <a:cubicBezTo>
                  <a:pt x="1739" y="-147"/>
                  <a:pt x="4014" y="-583"/>
                  <a:pt x="5924" y="793"/>
                </a:cubicBezTo>
                <a:cubicBezTo>
                  <a:pt x="7400" y="1856"/>
                  <a:pt x="8518" y="3941"/>
                  <a:pt x="9023" y="6444"/>
                </a:cubicBezTo>
                <a:cubicBezTo>
                  <a:pt x="9811" y="8741"/>
                  <a:pt x="11004" y="10616"/>
                  <a:pt x="12466" y="11872"/>
                </a:cubicBezTo>
                <a:cubicBezTo>
                  <a:pt x="13780" y="13001"/>
                  <a:pt x="15276" y="13600"/>
                  <a:pt x="16798" y="13620"/>
                </a:cubicBezTo>
                <a:cubicBezTo>
                  <a:pt x="18232" y="14207"/>
                  <a:pt x="19688" y="15562"/>
                  <a:pt x="20608" y="17564"/>
                </a:cubicBezTo>
                <a:cubicBezTo>
                  <a:pt x="21066" y="18562"/>
                  <a:pt x="21398" y="19720"/>
                  <a:pt x="21600" y="21017"/>
                </a:cubicBezTo>
                <a:lnTo>
                  <a:pt x="178" y="20781"/>
                </a:lnTo>
                <a:lnTo>
                  <a:pt x="0" y="1930"/>
                </a:lnTo>
                <a:close/>
              </a:path>
            </a:pathLst>
          </a:custGeom>
          <a:solidFill>
            <a:srgbClr val="ACD337"/>
          </a:solidFill>
          <a:ln w="25400">
            <a:noFill/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D0A81-77F8-4F3D-AE88-E063EDF781C2}"/>
              </a:ext>
            </a:extLst>
          </p:cNvPr>
          <p:cNvSpPr txBox="1"/>
          <p:nvPr/>
        </p:nvSpPr>
        <p:spPr>
          <a:xfrm>
            <a:off x="-1061150" y="-1597333"/>
            <a:ext cx="14253807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57200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4000" b="1" spc="50" dirty="0">
                <a:ln w="0"/>
                <a:solidFill>
                  <a:srgbClr val="05588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significant percentage of business start-ups fail due to some weaknesses in their elevator pitch.</a:t>
            </a:r>
          </a:p>
        </p:txBody>
      </p:sp>
      <p:pic>
        <p:nvPicPr>
          <p:cNvPr id="3074" name="Picture 2" descr="How Artificial Intelligence and the robotic revolution will change the  workplace of tomorrow">
            <a:extLst>
              <a:ext uri="{FF2B5EF4-FFF2-40B4-BE49-F238E27FC236}">
                <a16:creationId xmlns:a16="http://schemas.microsoft.com/office/drawing/2014/main" id="{77ED12FE-294E-40D6-B443-09A19D8C9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50" b="85917" l="4167" r="90000">
                        <a14:foregroundMark x1="38000" y1="13167" x2="35917" y2="8833"/>
                        <a14:foregroundMark x1="53000" y1="17583" x2="39000" y2="9083"/>
                        <a14:foregroundMark x1="21500" y1="16833" x2="19417" y2="18833"/>
                        <a14:foregroundMark x1="8083" y1="23000" x2="9083" y2="34333"/>
                        <a14:foregroundMark x1="59167" y1="28667" x2="59167" y2="28667"/>
                        <a14:foregroundMark x1="57083" y1="38250" x2="57083" y2="38250"/>
                        <a14:foregroundMark x1="53000" y1="58583" x2="53000" y2="58583"/>
                        <a14:foregroundMark x1="54750" y1="51333" x2="54750" y2="51333"/>
                        <a14:foregroundMark x1="55250" y1="47750" x2="55250" y2="47750"/>
                        <a14:foregroundMark x1="56833" y1="41333" x2="56833" y2="41333"/>
                        <a14:foregroundMark x1="58917" y1="37667" x2="58917" y2="37667"/>
                        <a14:foregroundMark x1="58167" y1="34083" x2="58167" y2="32500"/>
                        <a14:foregroundMark x1="58667" y1="35667" x2="57333" y2="34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485" b="9660"/>
          <a:stretch/>
        </p:blipFill>
        <p:spPr bwMode="auto">
          <a:xfrm>
            <a:off x="308696" y="8486242"/>
            <a:ext cx="2039990" cy="285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00A81-50CE-469B-8C5D-D28F6CB7D2D8}"/>
              </a:ext>
            </a:extLst>
          </p:cNvPr>
          <p:cNvSpPr txBox="1"/>
          <p:nvPr/>
        </p:nvSpPr>
        <p:spPr>
          <a:xfrm>
            <a:off x="620768" y="11046701"/>
            <a:ext cx="20073335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055881"/>
                </a:solidFill>
              </a:rPr>
              <a:t>Different Conducted Experiments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958C0-9E69-447F-BA76-8F1602CA0C46}"/>
              </a:ext>
            </a:extLst>
          </p:cNvPr>
          <p:cNvSpPr txBox="1"/>
          <p:nvPr/>
        </p:nvSpPr>
        <p:spPr>
          <a:xfrm>
            <a:off x="1328691" y="906540"/>
            <a:ext cx="1278685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711200" indent="-711200" algn="l" defTabSz="660400">
              <a:spcBef>
                <a:spcPts val="4700"/>
              </a:spcBef>
              <a:buBlip>
                <a:blip r:embed="rId5"/>
              </a:buBlip>
              <a:defRPr sz="5120"/>
            </a:pPr>
            <a:r>
              <a:rPr lang="en-US" sz="6000" b="1" dirty="0"/>
              <a:t>Emotions model </a:t>
            </a:r>
            <a:r>
              <a:rPr lang="en-US" sz="6000" dirty="0"/>
              <a:t>preparation: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A4A610-303D-4534-9181-EB064F83A287}"/>
              </a:ext>
            </a:extLst>
          </p:cNvPr>
          <p:cNvSpPr/>
          <p:nvPr/>
        </p:nvSpPr>
        <p:spPr>
          <a:xfrm>
            <a:off x="4001972" y="2745776"/>
            <a:ext cx="445319" cy="429644"/>
          </a:xfrm>
          <a:prstGeom prst="ellipse">
            <a:avLst/>
          </a:prstGeom>
          <a:solidFill>
            <a:srgbClr val="4AA5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FC057CA-D29F-4ED0-BF5B-5A87201704C8}"/>
              </a:ext>
            </a:extLst>
          </p:cNvPr>
          <p:cNvSpPr/>
          <p:nvPr/>
        </p:nvSpPr>
        <p:spPr>
          <a:xfrm>
            <a:off x="4001971" y="4003143"/>
            <a:ext cx="445319" cy="429644"/>
          </a:xfrm>
          <a:prstGeom prst="ellipse">
            <a:avLst/>
          </a:prstGeom>
          <a:solidFill>
            <a:srgbClr val="4AA5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4A2A4D-CEA2-4656-8DA0-E52E4FF2CD89}"/>
              </a:ext>
            </a:extLst>
          </p:cNvPr>
          <p:cNvSpPr/>
          <p:nvPr/>
        </p:nvSpPr>
        <p:spPr>
          <a:xfrm>
            <a:off x="4001970" y="6059521"/>
            <a:ext cx="445319" cy="429644"/>
          </a:xfrm>
          <a:prstGeom prst="ellipse">
            <a:avLst/>
          </a:prstGeom>
          <a:solidFill>
            <a:srgbClr val="4AA5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DB3F0B1-2437-4254-A706-BCAE455E758E}"/>
              </a:ext>
            </a:extLst>
          </p:cNvPr>
          <p:cNvSpPr/>
          <p:nvPr/>
        </p:nvSpPr>
        <p:spPr>
          <a:xfrm>
            <a:off x="4001969" y="8015605"/>
            <a:ext cx="445319" cy="429644"/>
          </a:xfrm>
          <a:prstGeom prst="ellipse">
            <a:avLst/>
          </a:prstGeom>
          <a:solidFill>
            <a:srgbClr val="4AA5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80C0B4-0E49-4AE9-A8B0-72CAD671F1C9}"/>
              </a:ext>
            </a:extLst>
          </p:cNvPr>
          <p:cNvSpPr txBox="1"/>
          <p:nvPr/>
        </p:nvSpPr>
        <p:spPr>
          <a:xfrm>
            <a:off x="4957494" y="2568660"/>
            <a:ext cx="17902506" cy="74984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defTabSz="602615">
              <a:spcBef>
                <a:spcPts val="4300"/>
              </a:spcBef>
              <a:defRPr sz="4672"/>
            </a:pPr>
            <a:r>
              <a:rPr lang="en-US" dirty="0"/>
              <a:t>One hot </a:t>
            </a:r>
            <a:r>
              <a:rPr lang="en-US" b="1" dirty="0"/>
              <a:t>encoding</a:t>
            </a:r>
            <a:r>
              <a:rPr lang="en-US" dirty="0"/>
              <a:t> the labels of the samples</a:t>
            </a:r>
          </a:p>
          <a:p>
            <a:pPr algn="l" defTabSz="602615">
              <a:spcBef>
                <a:spcPts val="4300"/>
              </a:spcBef>
              <a:defRPr sz="4672"/>
            </a:pPr>
            <a:r>
              <a:rPr lang="en-US" dirty="0"/>
              <a:t>Using </a:t>
            </a:r>
            <a:r>
              <a:rPr lang="en-US" dirty="0" err="1"/>
              <a:t>train_test_split</a:t>
            </a:r>
            <a:r>
              <a:rPr lang="en-US" dirty="0"/>
              <a:t> to </a:t>
            </a:r>
            <a:r>
              <a:rPr lang="en-US" b="1" dirty="0"/>
              <a:t>divide</a:t>
            </a:r>
            <a:r>
              <a:rPr lang="en-US" dirty="0"/>
              <a:t> data between testing(25%) and training(75%)</a:t>
            </a:r>
          </a:p>
          <a:p>
            <a:pPr algn="l" defTabSz="602615">
              <a:spcBef>
                <a:spcPts val="4300"/>
              </a:spcBef>
              <a:defRPr sz="4672"/>
            </a:pPr>
            <a:r>
              <a:rPr lang="en-US" dirty="0"/>
              <a:t>Trying the same model used for the language fluency feature here, and editing  its output layer for sure. </a:t>
            </a:r>
          </a:p>
          <a:p>
            <a:pPr algn="l" defTabSz="602615">
              <a:spcBef>
                <a:spcPts val="4300"/>
              </a:spcBef>
              <a:defRPr sz="4672"/>
            </a:pPr>
            <a:r>
              <a:rPr lang="en-US" dirty="0"/>
              <a:t>After </a:t>
            </a:r>
            <a:r>
              <a:rPr lang="en-US" b="1" dirty="0"/>
              <a:t>fitting</a:t>
            </a:r>
            <a:r>
              <a:rPr lang="en-US" dirty="0"/>
              <a:t> the model on our training data, with a batch size of 16, Adam optimizer, and 100 epochs, we reached a training accuracy of 55% and validation accuracy of 45%.</a:t>
            </a:r>
          </a:p>
        </p:txBody>
      </p:sp>
    </p:spTree>
    <p:extLst>
      <p:ext uri="{BB962C8B-B14F-4D97-AF65-F5344CB8AC3E}">
        <p14:creationId xmlns:p14="http://schemas.microsoft.com/office/powerpoint/2010/main" val="160860414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"/>
          <p:cNvSpPr/>
          <p:nvPr/>
        </p:nvSpPr>
        <p:spPr>
          <a:xfrm>
            <a:off x="-952995" y="10393649"/>
            <a:ext cx="7374114" cy="3562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17" extrusionOk="0">
                <a:moveTo>
                  <a:pt x="0" y="1930"/>
                </a:moveTo>
                <a:cubicBezTo>
                  <a:pt x="1739" y="-147"/>
                  <a:pt x="4014" y="-583"/>
                  <a:pt x="5924" y="793"/>
                </a:cubicBezTo>
                <a:cubicBezTo>
                  <a:pt x="7400" y="1856"/>
                  <a:pt x="8518" y="3941"/>
                  <a:pt x="9023" y="6444"/>
                </a:cubicBezTo>
                <a:cubicBezTo>
                  <a:pt x="9811" y="8741"/>
                  <a:pt x="11004" y="10616"/>
                  <a:pt x="12466" y="11872"/>
                </a:cubicBezTo>
                <a:cubicBezTo>
                  <a:pt x="13780" y="13001"/>
                  <a:pt x="15276" y="13600"/>
                  <a:pt x="16798" y="13620"/>
                </a:cubicBezTo>
                <a:cubicBezTo>
                  <a:pt x="18232" y="14207"/>
                  <a:pt x="19688" y="15562"/>
                  <a:pt x="20608" y="17564"/>
                </a:cubicBezTo>
                <a:cubicBezTo>
                  <a:pt x="21066" y="18562"/>
                  <a:pt x="21398" y="19720"/>
                  <a:pt x="21600" y="21017"/>
                </a:cubicBezTo>
                <a:lnTo>
                  <a:pt x="178" y="20781"/>
                </a:lnTo>
                <a:lnTo>
                  <a:pt x="0" y="1930"/>
                </a:lnTo>
                <a:close/>
              </a:path>
            </a:pathLst>
          </a:custGeom>
          <a:solidFill>
            <a:srgbClr val="ACD337"/>
          </a:solidFill>
          <a:ln w="25400">
            <a:noFill/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D0A81-77F8-4F3D-AE88-E063EDF781C2}"/>
              </a:ext>
            </a:extLst>
          </p:cNvPr>
          <p:cNvSpPr txBox="1"/>
          <p:nvPr/>
        </p:nvSpPr>
        <p:spPr>
          <a:xfrm>
            <a:off x="-1061150" y="-1597333"/>
            <a:ext cx="14253807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57200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4000" b="1" spc="50" dirty="0">
                <a:ln w="0"/>
                <a:solidFill>
                  <a:srgbClr val="05588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significant percentage of business start-ups fail due to some weaknesses in their elevator pitch.</a:t>
            </a:r>
          </a:p>
        </p:txBody>
      </p:sp>
      <p:pic>
        <p:nvPicPr>
          <p:cNvPr id="3074" name="Picture 2" descr="How Artificial Intelligence and the robotic revolution will change the  workplace of tomorrow">
            <a:extLst>
              <a:ext uri="{FF2B5EF4-FFF2-40B4-BE49-F238E27FC236}">
                <a16:creationId xmlns:a16="http://schemas.microsoft.com/office/drawing/2014/main" id="{77ED12FE-294E-40D6-B443-09A19D8C9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50" b="85917" l="4167" r="90000">
                        <a14:foregroundMark x1="38000" y1="13167" x2="35917" y2="8833"/>
                        <a14:foregroundMark x1="53000" y1="17583" x2="39000" y2="9083"/>
                        <a14:foregroundMark x1="21500" y1="16833" x2="19417" y2="18833"/>
                        <a14:foregroundMark x1="8083" y1="23000" x2="9083" y2="34333"/>
                        <a14:foregroundMark x1="59167" y1="28667" x2="59167" y2="28667"/>
                        <a14:foregroundMark x1="57083" y1="38250" x2="57083" y2="38250"/>
                        <a14:foregroundMark x1="53000" y1="58583" x2="53000" y2="58583"/>
                        <a14:foregroundMark x1="54750" y1="51333" x2="54750" y2="51333"/>
                        <a14:foregroundMark x1="55250" y1="47750" x2="55250" y2="47750"/>
                        <a14:foregroundMark x1="56833" y1="41333" x2="56833" y2="41333"/>
                        <a14:foregroundMark x1="58917" y1="37667" x2="58917" y2="37667"/>
                        <a14:foregroundMark x1="58167" y1="34083" x2="58167" y2="32500"/>
                        <a14:foregroundMark x1="58667" y1="35667" x2="57333" y2="34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485" b="9660"/>
          <a:stretch/>
        </p:blipFill>
        <p:spPr bwMode="auto">
          <a:xfrm>
            <a:off x="308696" y="8486242"/>
            <a:ext cx="2039990" cy="285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00A81-50CE-469B-8C5D-D28F6CB7D2D8}"/>
              </a:ext>
            </a:extLst>
          </p:cNvPr>
          <p:cNvSpPr txBox="1"/>
          <p:nvPr/>
        </p:nvSpPr>
        <p:spPr>
          <a:xfrm>
            <a:off x="620768" y="11046701"/>
            <a:ext cx="20073335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055881"/>
                </a:solidFill>
              </a:rPr>
              <a:t>Different Conducted Experiments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958C0-9E69-447F-BA76-8F1602CA0C46}"/>
              </a:ext>
            </a:extLst>
          </p:cNvPr>
          <p:cNvSpPr txBox="1"/>
          <p:nvPr/>
        </p:nvSpPr>
        <p:spPr>
          <a:xfrm>
            <a:off x="1328691" y="906540"/>
            <a:ext cx="1278685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711200" indent="-711200" algn="l" defTabSz="660400">
              <a:spcBef>
                <a:spcPts val="4700"/>
              </a:spcBef>
              <a:buBlip>
                <a:blip r:embed="rId5"/>
              </a:buBlip>
              <a:defRPr sz="5120"/>
            </a:pPr>
            <a:r>
              <a:rPr lang="en-US" sz="6000" b="1" dirty="0"/>
              <a:t>Emotions model </a:t>
            </a:r>
            <a:r>
              <a:rPr lang="en-US" sz="6000" dirty="0"/>
              <a:t>preparation: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A4A610-303D-4534-9181-EB064F83A287}"/>
              </a:ext>
            </a:extLst>
          </p:cNvPr>
          <p:cNvSpPr/>
          <p:nvPr/>
        </p:nvSpPr>
        <p:spPr>
          <a:xfrm>
            <a:off x="3316089" y="2426730"/>
            <a:ext cx="445319" cy="429644"/>
          </a:xfrm>
          <a:prstGeom prst="ellipse">
            <a:avLst/>
          </a:prstGeom>
          <a:solidFill>
            <a:srgbClr val="4AA5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4A2A4D-CEA2-4656-8DA0-E52E4FF2CD89}"/>
              </a:ext>
            </a:extLst>
          </p:cNvPr>
          <p:cNvSpPr/>
          <p:nvPr/>
        </p:nvSpPr>
        <p:spPr>
          <a:xfrm>
            <a:off x="3316087" y="4607324"/>
            <a:ext cx="445319" cy="429644"/>
          </a:xfrm>
          <a:prstGeom prst="ellipse">
            <a:avLst/>
          </a:prstGeom>
          <a:solidFill>
            <a:srgbClr val="4AA5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9EABE-CC14-4F23-A8A8-1CC261B6D8F5}"/>
              </a:ext>
            </a:extLst>
          </p:cNvPr>
          <p:cNvSpPr txBox="1"/>
          <p:nvPr/>
        </p:nvSpPr>
        <p:spPr>
          <a:xfrm>
            <a:off x="4417792" y="2276529"/>
            <a:ext cx="18708329" cy="77905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defTabSz="487044">
              <a:spcBef>
                <a:spcPts val="3400"/>
              </a:spcBef>
              <a:defRPr sz="3775"/>
            </a:pPr>
            <a:r>
              <a:rPr lang="en-US" dirty="0"/>
              <a:t>Since the use of the model, over different data distributions did not lead to accepted results, we tried to improve our application on </a:t>
            </a:r>
            <a:r>
              <a:rPr lang="en-US" b="1" dirty="0"/>
              <a:t>3</a:t>
            </a:r>
            <a:r>
              <a:rPr lang="en-US" dirty="0"/>
              <a:t> </a:t>
            </a:r>
            <a:r>
              <a:rPr lang="en-US" b="1" dirty="0"/>
              <a:t>levels</a:t>
            </a:r>
            <a:r>
              <a:rPr lang="en-US" dirty="0"/>
              <a:t>: Data, model architecture and hyper parameters tuning.</a:t>
            </a:r>
          </a:p>
          <a:p>
            <a:pPr algn="l" defTabSz="487044">
              <a:spcBef>
                <a:spcPts val="3400"/>
              </a:spcBef>
              <a:defRPr sz="3775"/>
            </a:pPr>
            <a:r>
              <a:rPr lang="en-US" dirty="0"/>
              <a:t>In addition to the 4 datasets, we increased the training set with the  </a:t>
            </a:r>
            <a:r>
              <a:rPr lang="en-US" b="1" dirty="0" err="1"/>
              <a:t>OpenSLR</a:t>
            </a:r>
            <a:r>
              <a:rPr lang="en-US" dirty="0"/>
              <a:t> dataset, and to treat the occurring unbalance of classes ( relatively lower amount of audios labeled “Surprised”, we used </a:t>
            </a:r>
            <a:r>
              <a:rPr lang="en-US" dirty="0" err="1"/>
              <a:t>Librosa</a:t>
            </a:r>
            <a:r>
              <a:rPr lang="en-US" dirty="0"/>
              <a:t> library to generate new “surprised” samples having some noise, pitch and shift </a:t>
            </a:r>
            <a:r>
              <a:rPr lang="en-US" b="1" dirty="0"/>
              <a:t>effects</a:t>
            </a:r>
            <a:r>
              <a:rPr lang="en-US" dirty="0"/>
              <a:t>.</a:t>
            </a:r>
          </a:p>
          <a:p>
            <a:pPr algn="l" defTabSz="487044">
              <a:spcBef>
                <a:spcPts val="3400"/>
              </a:spcBef>
              <a:defRPr sz="3775"/>
            </a:pPr>
            <a:r>
              <a:rPr lang="en-US" dirty="0"/>
              <a:t>On the model design level, we used a more </a:t>
            </a:r>
            <a:r>
              <a:rPr lang="en-US" b="1" dirty="0"/>
              <a:t>complicated</a:t>
            </a:r>
            <a:r>
              <a:rPr lang="en-US" dirty="0"/>
              <a:t> sequential model with about 14 layers (conv1D, pooling, dropouts, batch normalization, dense)</a:t>
            </a:r>
          </a:p>
          <a:p>
            <a:pPr algn="l" defTabSz="487044">
              <a:spcBef>
                <a:spcPts val="3400"/>
              </a:spcBef>
              <a:defRPr sz="3775"/>
            </a:pPr>
            <a:r>
              <a:rPr lang="en-US" dirty="0"/>
              <a:t>After </a:t>
            </a:r>
            <a:r>
              <a:rPr lang="en-US" b="1" dirty="0"/>
              <a:t>fitting</a:t>
            </a:r>
            <a:r>
              <a:rPr lang="en-US" dirty="0"/>
              <a:t> the model on our updated training data, with a batch size of 16, Adam optimizer, and 100 epochs, we reached a training accuracy of 74% and validation accuracy of 73%.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D4D34E-CE89-420F-B54D-F6C8591D656B}"/>
              </a:ext>
            </a:extLst>
          </p:cNvPr>
          <p:cNvSpPr/>
          <p:nvPr/>
        </p:nvSpPr>
        <p:spPr>
          <a:xfrm>
            <a:off x="3316089" y="7313804"/>
            <a:ext cx="445319" cy="429644"/>
          </a:xfrm>
          <a:prstGeom prst="ellipse">
            <a:avLst/>
          </a:prstGeom>
          <a:solidFill>
            <a:srgbClr val="4AA5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9DE0CE-899F-4D80-8F25-B1F5E3D1471B}"/>
              </a:ext>
            </a:extLst>
          </p:cNvPr>
          <p:cNvSpPr/>
          <p:nvPr/>
        </p:nvSpPr>
        <p:spPr>
          <a:xfrm>
            <a:off x="3316087" y="8957852"/>
            <a:ext cx="445319" cy="429644"/>
          </a:xfrm>
          <a:prstGeom prst="ellipse">
            <a:avLst/>
          </a:prstGeom>
          <a:solidFill>
            <a:srgbClr val="4AA5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415146876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44F00-8BAB-41B1-A9A0-E7D934BF4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066" y="6703509"/>
            <a:ext cx="8334616" cy="6002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61F192-0F67-43D8-BC7D-3BD95BA00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414" y="121660"/>
            <a:ext cx="8334616" cy="60026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08A63E-865E-4302-823A-C1DAB4594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79" y="1191712"/>
            <a:ext cx="11451222" cy="8247255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929A1829-D0CC-4046-BFE2-0C2E1E378BB4}"/>
              </a:ext>
            </a:extLst>
          </p:cNvPr>
          <p:cNvSpPr/>
          <p:nvPr/>
        </p:nvSpPr>
        <p:spPr>
          <a:xfrm>
            <a:off x="-6095332" y="9709689"/>
            <a:ext cx="13676002" cy="8012621"/>
          </a:xfrm>
          <a:prstGeom prst="ellipse">
            <a:avLst/>
          </a:prstGeom>
          <a:solidFill>
            <a:schemeClr val="accent1">
              <a:hueOff val="-313507"/>
              <a:satOff val="34334"/>
              <a:lumOff val="-8266"/>
              <a:alpha val="62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DC22D1-9B80-40D3-8CA0-9A06D42E1412}"/>
              </a:ext>
            </a:extLst>
          </p:cNvPr>
          <p:cNvSpPr txBox="1"/>
          <p:nvPr/>
        </p:nvSpPr>
        <p:spPr>
          <a:xfrm>
            <a:off x="909836" y="11057002"/>
            <a:ext cx="4642296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arker Felt"/>
              </a:rPr>
              <a:t>Fluency Model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arker Felt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236238322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929A1829-D0CC-4046-BFE2-0C2E1E378BB4}"/>
              </a:ext>
            </a:extLst>
          </p:cNvPr>
          <p:cNvSpPr/>
          <p:nvPr/>
        </p:nvSpPr>
        <p:spPr>
          <a:xfrm>
            <a:off x="-6095332" y="9709689"/>
            <a:ext cx="13676002" cy="8012621"/>
          </a:xfrm>
          <a:prstGeom prst="ellipse">
            <a:avLst/>
          </a:prstGeom>
          <a:solidFill>
            <a:schemeClr val="accent1">
              <a:hueOff val="-313507"/>
              <a:satOff val="34334"/>
              <a:lumOff val="-8266"/>
              <a:alpha val="62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DC22D1-9B80-40D3-8CA0-9A06D42E1412}"/>
              </a:ext>
            </a:extLst>
          </p:cNvPr>
          <p:cNvSpPr txBox="1"/>
          <p:nvPr/>
        </p:nvSpPr>
        <p:spPr>
          <a:xfrm>
            <a:off x="646944" y="11057002"/>
            <a:ext cx="5168082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arker Felt"/>
              </a:rPr>
              <a:t>Emotions Model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arker Felt"/>
              </a:rPr>
              <a:t>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BAD71-F532-48D3-8331-B2EB2DAC1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832" y="589013"/>
            <a:ext cx="9478385" cy="6549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B30B89-6A28-42E7-B509-E750BEF34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4154" y="6834808"/>
            <a:ext cx="9478386" cy="6549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3992CA-2664-4000-83E9-8D11DBA1A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916" y="1487036"/>
            <a:ext cx="10825508" cy="822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9152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Demo of results or model in action. This should not be a live demo! you can include screenshots of output predictions from the model or recorded videos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6575">
              <a:defRPr sz="7279"/>
            </a:lvl1pPr>
          </a:lstStyle>
          <a:p>
            <a:endParaRPr dirty="0"/>
          </a:p>
        </p:txBody>
      </p:sp>
      <p:sp>
        <p:nvSpPr>
          <p:cNvPr id="222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endParaRPr/>
          </a:p>
        </p:txBody>
      </p:sp>
      <p:sp>
        <p:nvSpPr>
          <p:cNvPr id="223" name="12"/>
          <p:cNvSpPr txBox="1"/>
          <p:nvPr/>
        </p:nvSpPr>
        <p:spPr>
          <a:xfrm>
            <a:off x="106004" y="102751"/>
            <a:ext cx="925069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12</a:t>
            </a:r>
          </a:p>
        </p:txBody>
      </p:sp>
      <p:sp>
        <p:nvSpPr>
          <p:cNvPr id="225" name="Caption"/>
          <p:cNvSpPr/>
          <p:nvPr/>
        </p:nvSpPr>
        <p:spPr>
          <a:xfrm>
            <a:off x="0" y="11762981"/>
            <a:ext cx="24384000" cy="891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6200" tIns="76200" rIns="76200" bIns="76200" numCol="1" anchor="t">
            <a:noAutofit/>
          </a:bodyPr>
          <a:lstStyle>
            <a:lvl1pPr>
              <a:defRPr sz="3000"/>
            </a:lvl1pPr>
          </a:lstStyle>
          <a:p>
            <a:r>
              <a:t>Caption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C55FBE-5F59-47D9-BD44-1EEEEE3BF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4402248" cy="137160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Demo of results or model in action. This should not be a live demo! you can include screenshots of output predictions from the model or recorded videos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6575">
              <a:defRPr sz="7279"/>
            </a:lvl1pPr>
          </a:lstStyle>
          <a:p>
            <a:endParaRPr dirty="0"/>
          </a:p>
        </p:txBody>
      </p:sp>
      <p:sp>
        <p:nvSpPr>
          <p:cNvPr id="222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endParaRPr/>
          </a:p>
        </p:txBody>
      </p:sp>
      <p:sp>
        <p:nvSpPr>
          <p:cNvPr id="223" name="12"/>
          <p:cNvSpPr txBox="1"/>
          <p:nvPr/>
        </p:nvSpPr>
        <p:spPr>
          <a:xfrm>
            <a:off x="106004" y="102751"/>
            <a:ext cx="925069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12</a:t>
            </a:r>
          </a:p>
        </p:txBody>
      </p:sp>
      <p:sp>
        <p:nvSpPr>
          <p:cNvPr id="225" name="Caption"/>
          <p:cNvSpPr/>
          <p:nvPr/>
        </p:nvSpPr>
        <p:spPr>
          <a:xfrm>
            <a:off x="0" y="11762981"/>
            <a:ext cx="24384000" cy="891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6200" tIns="76200" rIns="76200" bIns="76200" numCol="1" anchor="t">
            <a:noAutofit/>
          </a:bodyPr>
          <a:lstStyle>
            <a:lvl1pPr>
              <a:defRPr sz="3000"/>
            </a:lvl1pPr>
          </a:lstStyle>
          <a:p>
            <a:r>
              <a:t>Caption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C55FBE-5F59-47D9-BD44-1EEEEE3BF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4402248" cy="13716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A403D9-E5E7-49CC-A186-26EA75EC11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6"/>
          <a:stretch/>
        </p:blipFill>
        <p:spPr>
          <a:xfrm>
            <a:off x="2869720" y="5309419"/>
            <a:ext cx="18657259" cy="767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8691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45ADE015-55BB-4C1B-A301-218E4E7913A5}"/>
              </a:ext>
            </a:extLst>
          </p:cNvPr>
          <p:cNvSpPr/>
          <p:nvPr/>
        </p:nvSpPr>
        <p:spPr>
          <a:xfrm>
            <a:off x="6421119" y="12438251"/>
            <a:ext cx="954553" cy="920953"/>
          </a:xfrm>
          <a:prstGeom prst="ellipse">
            <a:avLst/>
          </a:prstGeom>
          <a:solidFill>
            <a:srgbClr val="ACD33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AC9349-831D-43B4-83F6-F2505D4B62B5}"/>
              </a:ext>
            </a:extLst>
          </p:cNvPr>
          <p:cNvSpPr/>
          <p:nvPr/>
        </p:nvSpPr>
        <p:spPr>
          <a:xfrm>
            <a:off x="7960892" y="12447480"/>
            <a:ext cx="954553" cy="920953"/>
          </a:xfrm>
          <a:prstGeom prst="ellipse">
            <a:avLst/>
          </a:prstGeom>
          <a:solidFill>
            <a:srgbClr val="05588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73E818-F400-41A2-B74C-930DDA5D704E}"/>
              </a:ext>
            </a:extLst>
          </p:cNvPr>
          <p:cNvSpPr/>
          <p:nvPr/>
        </p:nvSpPr>
        <p:spPr>
          <a:xfrm>
            <a:off x="9500665" y="12447480"/>
            <a:ext cx="954553" cy="920953"/>
          </a:xfrm>
          <a:prstGeom prst="ellipse">
            <a:avLst/>
          </a:prstGeom>
          <a:solidFill>
            <a:srgbClr val="4AA5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pic>
        <p:nvPicPr>
          <p:cNvPr id="9218" name="Picture 2" descr="People Backs Stock Illustrations – 291 People Backs Stock Illustrations,  Vectors &amp; Clipart - Dreamstime">
            <a:extLst>
              <a:ext uri="{FF2B5EF4-FFF2-40B4-BE49-F238E27FC236}">
                <a16:creationId xmlns:a16="http://schemas.microsoft.com/office/drawing/2014/main" id="{187A7967-2B85-4DEF-BA49-A6E614C82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556" l="4625" r="93625">
                        <a14:foregroundMark x1="15500" y1="54222" x2="15125" y2="92667"/>
                        <a14:foregroundMark x1="27125" y1="56889" x2="16250" y2="74222"/>
                        <a14:foregroundMark x1="37875" y1="55556" x2="36000" y2="74222"/>
                        <a14:foregroundMark x1="50250" y1="63778" x2="52625" y2="96222"/>
                        <a14:foregroundMark x1="53375" y1="73556" x2="60000" y2="73556"/>
                        <a14:foregroundMark x1="60750" y1="73556" x2="56875" y2="98222"/>
                        <a14:foregroundMark x1="60375" y1="85778" x2="70375" y2="79778"/>
                        <a14:foregroundMark x1="60375" y1="76889" x2="50625" y2="72000"/>
                        <a14:foregroundMark x1="58000" y1="76889" x2="58375" y2="97556"/>
                        <a14:foregroundMark x1="63125" y1="84444" x2="63500" y2="98889"/>
                        <a14:foregroundMark x1="67750" y1="72889" x2="67375" y2="86667"/>
                        <a14:foregroundMark x1="72375" y1="84444" x2="89750" y2="74222"/>
                        <a14:foregroundMark x1="86250" y1="66667" x2="85500" y2="81778"/>
                        <a14:foregroundMark x1="93625" y1="81111" x2="93625" y2="92000"/>
                        <a14:foregroundMark x1="70750" y1="67333" x2="77000" y2="66667"/>
                        <a14:foregroundMark x1="74250" y1="69333" x2="72375" y2="85111"/>
                        <a14:foregroundMark x1="74250" y1="83778" x2="74250" y2="96889"/>
                        <a14:foregroundMark x1="76625" y1="72000" x2="76250" y2="93333"/>
                        <a14:foregroundMark x1="76625" y1="90000" x2="74625" y2="99556"/>
                        <a14:foregroundMark x1="79000" y1="96222" x2="79000" y2="96222"/>
                        <a14:foregroundMark x1="71250" y1="65333" x2="67375" y2="71333"/>
                        <a14:foregroundMark x1="74625" y1="70667" x2="75875" y2="84444"/>
                        <a14:foregroundMark x1="81250" y1="73556" x2="78125" y2="76222"/>
                        <a14:foregroundMark x1="81250" y1="69333" x2="78500" y2="76889"/>
                        <a14:foregroundMark x1="47625" y1="74889" x2="52250" y2="70667"/>
                        <a14:foregroundMark x1="68125" y1="96222" x2="72000" y2="88667"/>
                        <a14:foregroundMark x1="15500" y1="59111" x2="9250" y2="73556"/>
                        <a14:foregroundMark x1="12375" y1="76222" x2="4625" y2="8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9702" y="9429750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6BA5D7-2FEF-435D-B7CF-FDD1860E3B54}"/>
              </a:ext>
            </a:extLst>
          </p:cNvPr>
          <p:cNvSpPr txBox="1"/>
          <p:nvPr/>
        </p:nvSpPr>
        <p:spPr>
          <a:xfrm>
            <a:off x="923997" y="1497941"/>
            <a:ext cx="20727380" cy="8363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553084">
              <a:spcBef>
                <a:spcPts val="3900"/>
              </a:spcBef>
              <a:defRPr sz="4288"/>
            </a:pPr>
            <a:r>
              <a:rPr lang="en-US" sz="4000" b="1" spc="50" dirty="0">
                <a:ln w="0"/>
                <a:solidFill>
                  <a:srgbClr val="05588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created models showed satisfying scores, and could be </a:t>
            </a:r>
            <a:r>
              <a:rPr lang="en-US" sz="4000" b="1" u="sng" spc="50" dirty="0">
                <a:ln w="0"/>
                <a:solidFill>
                  <a:srgbClr val="05588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reliable</a:t>
            </a:r>
            <a:r>
              <a:rPr lang="en-US" sz="4000" b="1" spc="50" dirty="0">
                <a:ln w="0"/>
                <a:solidFill>
                  <a:srgbClr val="05588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as a speech scoring tool.</a:t>
            </a:r>
          </a:p>
          <a:p>
            <a:pPr defTabSz="553084">
              <a:spcBef>
                <a:spcPts val="3900"/>
              </a:spcBef>
              <a:defRPr sz="4288"/>
            </a:pPr>
            <a:r>
              <a:rPr lang="en-US" sz="4000" b="1" spc="50" dirty="0">
                <a:ln w="0"/>
                <a:solidFill>
                  <a:srgbClr val="4AA5B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Based on the using purpose, we can map the output scores and percentages, to </a:t>
            </a:r>
            <a:r>
              <a:rPr lang="en-US" sz="4000" b="1" u="sng" spc="50" dirty="0">
                <a:ln w="0"/>
                <a:solidFill>
                  <a:srgbClr val="4AA5B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case-based</a:t>
            </a:r>
            <a:r>
              <a:rPr lang="en-US" sz="4000" b="1" spc="50" dirty="0">
                <a:ln w="0"/>
                <a:solidFill>
                  <a:srgbClr val="4AA5B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classifications, ex: considering “happy” and “surprised” as “Excited about his start-Up”, or “neutral” and “sleepy” as “unconfident about his solution’s potential”, and so on..</a:t>
            </a:r>
          </a:p>
          <a:p>
            <a:pPr defTabSz="553084">
              <a:spcBef>
                <a:spcPts val="3900"/>
              </a:spcBef>
              <a:defRPr sz="4288"/>
            </a:pPr>
            <a:r>
              <a:rPr lang="en-US" sz="4000" b="1" spc="50" dirty="0">
                <a:ln w="0"/>
                <a:solidFill>
                  <a:srgbClr val="4AA5B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Also, the fluency score, can describe how smoothly the founder’s ideas are delivered to the ears of the potential investors.</a:t>
            </a:r>
          </a:p>
          <a:p>
            <a:pPr defTabSz="553084">
              <a:spcBef>
                <a:spcPts val="3900"/>
              </a:spcBef>
              <a:defRPr sz="4288"/>
            </a:pPr>
            <a:r>
              <a:rPr lang="en-US" sz="4000" b="1" spc="50" dirty="0">
                <a:ln w="0"/>
                <a:solidFill>
                  <a:srgbClr val="ACD33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Futures steps that can upscale our application, are adding </a:t>
            </a:r>
            <a:r>
              <a:rPr lang="en-US" sz="4000" b="1" u="sng" spc="50" dirty="0">
                <a:ln w="0"/>
                <a:solidFill>
                  <a:srgbClr val="ACD33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more</a:t>
            </a:r>
            <a:r>
              <a:rPr lang="en-US" sz="4000" b="1" spc="50" dirty="0">
                <a:ln w="0"/>
                <a:solidFill>
                  <a:srgbClr val="ACD33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features either computed or model predicted, like the word-level pronunciation, filler words detecting, same word repetition, tonality levels..</a:t>
            </a:r>
            <a:r>
              <a:rPr lang="en-US" sz="4000" b="1" spc="50" dirty="0" err="1">
                <a:ln w="0"/>
                <a:solidFill>
                  <a:srgbClr val="ACD33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etc</a:t>
            </a:r>
            <a:endParaRPr lang="en-US" sz="4000" b="1" spc="50" dirty="0">
              <a:ln w="0"/>
              <a:solidFill>
                <a:srgbClr val="ACD337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7F1FCB0C-483D-4222-880C-E2A47FB336F9}"/>
              </a:ext>
            </a:extLst>
          </p:cNvPr>
          <p:cNvSpPr/>
          <p:nvPr/>
        </p:nvSpPr>
        <p:spPr>
          <a:xfrm>
            <a:off x="589935" y="1150374"/>
            <a:ext cx="21444155" cy="9320981"/>
          </a:xfrm>
          <a:prstGeom prst="wedgeRectCallout">
            <a:avLst>
              <a:gd name="adj1" fmla="val 35701"/>
              <a:gd name="adj2" fmla="val 59652"/>
            </a:avLst>
          </a:prstGeom>
          <a:noFill/>
          <a:ln w="12700" cap="flat">
            <a:solidFill>
              <a:srgbClr val="4AA5B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21C1E9-4F8B-4A1E-8E4F-358FAF55EFE3}"/>
              </a:ext>
            </a:extLst>
          </p:cNvPr>
          <p:cNvSpPr txBox="1"/>
          <p:nvPr/>
        </p:nvSpPr>
        <p:spPr>
          <a:xfrm>
            <a:off x="0" y="12135963"/>
            <a:ext cx="6509391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8000" b="1" dirty="0">
                <a:solidFill>
                  <a:srgbClr val="05588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5816807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"/>
          <p:cNvSpPr/>
          <p:nvPr/>
        </p:nvSpPr>
        <p:spPr>
          <a:xfrm>
            <a:off x="-952995" y="10393649"/>
            <a:ext cx="7374114" cy="3562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17" extrusionOk="0">
                <a:moveTo>
                  <a:pt x="0" y="1930"/>
                </a:moveTo>
                <a:cubicBezTo>
                  <a:pt x="1739" y="-147"/>
                  <a:pt x="4014" y="-583"/>
                  <a:pt x="5924" y="793"/>
                </a:cubicBezTo>
                <a:cubicBezTo>
                  <a:pt x="7400" y="1856"/>
                  <a:pt x="8518" y="3941"/>
                  <a:pt x="9023" y="6444"/>
                </a:cubicBezTo>
                <a:cubicBezTo>
                  <a:pt x="9811" y="8741"/>
                  <a:pt x="11004" y="10616"/>
                  <a:pt x="12466" y="11872"/>
                </a:cubicBezTo>
                <a:cubicBezTo>
                  <a:pt x="13780" y="13001"/>
                  <a:pt x="15276" y="13600"/>
                  <a:pt x="16798" y="13620"/>
                </a:cubicBezTo>
                <a:cubicBezTo>
                  <a:pt x="18232" y="14207"/>
                  <a:pt x="19688" y="15562"/>
                  <a:pt x="20608" y="17564"/>
                </a:cubicBezTo>
                <a:cubicBezTo>
                  <a:pt x="21066" y="18562"/>
                  <a:pt x="21398" y="19720"/>
                  <a:pt x="21600" y="21017"/>
                </a:cubicBezTo>
                <a:lnTo>
                  <a:pt x="178" y="20781"/>
                </a:lnTo>
                <a:lnTo>
                  <a:pt x="0" y="1930"/>
                </a:lnTo>
                <a:close/>
              </a:path>
            </a:pathLst>
          </a:custGeom>
          <a:solidFill>
            <a:srgbClr val="4AA5B7"/>
          </a:solidFill>
          <a:ln w="25400">
            <a:noFill/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pic>
        <p:nvPicPr>
          <p:cNvPr id="142" name="Image Gallery" descr="Image Gallery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876156">
            <a:off x="4276437" y="2218704"/>
            <a:ext cx="3034012" cy="170663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3" name="We are using AI to help founders detect and correct mistakes in their elevator’s pitching and content, by scoring some features through voice analysis.…"/>
          <p:cNvSpPr txBox="1"/>
          <p:nvPr/>
        </p:nvSpPr>
        <p:spPr>
          <a:xfrm>
            <a:off x="3305349" y="7720512"/>
            <a:ext cx="19792335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4000" b="1" spc="50" dirty="0">
                <a:ln w="0"/>
                <a:solidFill>
                  <a:srgbClr val="ACD33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We are using AI to help founders detect and correct mistakes in their elevator’s pitching and content, by scoring some features through voice analysis.</a:t>
            </a:r>
          </a:p>
          <a:p>
            <a:pPr algn="l" defTabSz="457200"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4000" b="1" spc="50" dirty="0">
                <a:ln w="0"/>
                <a:solidFill>
                  <a:srgbClr val="ACD33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this way, they will be ready enough for pitching their ideas and succeed in getting the needed financial support.</a:t>
            </a:r>
            <a:endParaRPr sz="4000" b="1" spc="50" dirty="0">
              <a:ln w="0"/>
              <a:solidFill>
                <a:srgbClr val="ACD337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Times Roman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ADE015-55BB-4C1B-A301-218E4E7913A5}"/>
              </a:ext>
            </a:extLst>
          </p:cNvPr>
          <p:cNvSpPr/>
          <p:nvPr/>
        </p:nvSpPr>
        <p:spPr>
          <a:xfrm>
            <a:off x="6421119" y="12438251"/>
            <a:ext cx="954553" cy="920953"/>
          </a:xfrm>
          <a:prstGeom prst="ellipse">
            <a:avLst/>
          </a:prstGeom>
          <a:solidFill>
            <a:srgbClr val="ACD33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AC9349-831D-43B4-83F6-F2505D4B62B5}"/>
              </a:ext>
            </a:extLst>
          </p:cNvPr>
          <p:cNvSpPr/>
          <p:nvPr/>
        </p:nvSpPr>
        <p:spPr>
          <a:xfrm>
            <a:off x="7960892" y="12447480"/>
            <a:ext cx="954553" cy="920953"/>
          </a:xfrm>
          <a:prstGeom prst="ellipse">
            <a:avLst/>
          </a:prstGeom>
          <a:solidFill>
            <a:srgbClr val="05588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73E818-F400-41A2-B74C-930DDA5D704E}"/>
              </a:ext>
            </a:extLst>
          </p:cNvPr>
          <p:cNvSpPr/>
          <p:nvPr/>
        </p:nvSpPr>
        <p:spPr>
          <a:xfrm>
            <a:off x="9500665" y="12447480"/>
            <a:ext cx="954553" cy="920953"/>
          </a:xfrm>
          <a:prstGeom prst="ellipse">
            <a:avLst/>
          </a:prstGeom>
          <a:solidFill>
            <a:srgbClr val="4AA5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D0A81-77F8-4F3D-AE88-E063EDF781C2}"/>
              </a:ext>
            </a:extLst>
          </p:cNvPr>
          <p:cNvSpPr txBox="1"/>
          <p:nvPr/>
        </p:nvSpPr>
        <p:spPr>
          <a:xfrm>
            <a:off x="8528367" y="2937136"/>
            <a:ext cx="14253807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57200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4000" b="1" spc="50" dirty="0">
                <a:ln w="0"/>
                <a:solidFill>
                  <a:srgbClr val="05588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significant percentage of business start-ups fail due to some weaknesses in their elevator pitch.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9A73C9-8099-4D54-9A32-1393E2362379}"/>
              </a:ext>
            </a:extLst>
          </p:cNvPr>
          <p:cNvSpPr txBox="1"/>
          <p:nvPr/>
        </p:nvSpPr>
        <p:spPr>
          <a:xfrm>
            <a:off x="3084093" y="5132125"/>
            <a:ext cx="21296670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defTabSz="457200"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4000" b="1" spc="50" dirty="0">
                <a:ln w="0"/>
                <a:solidFill>
                  <a:srgbClr val="4AA5B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Some business founders come up with unique, scalable and sustainable ideas, that satisfy the needs of a target niche in the market, but some pitching deficiencies disturb the accurate understanding by the potential investors.</a:t>
            </a:r>
          </a:p>
        </p:txBody>
      </p:sp>
      <p:pic>
        <p:nvPicPr>
          <p:cNvPr id="3074" name="Picture 2" descr="How Artificial Intelligence and the robotic revolution will change the  workplace of tomorrow">
            <a:extLst>
              <a:ext uri="{FF2B5EF4-FFF2-40B4-BE49-F238E27FC236}">
                <a16:creationId xmlns:a16="http://schemas.microsoft.com/office/drawing/2014/main" id="{77ED12FE-294E-40D6-B443-09A19D8C9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50" b="85917" l="4167" r="90000">
                        <a14:foregroundMark x1="38000" y1="13167" x2="35917" y2="8833"/>
                        <a14:foregroundMark x1="53000" y1="17583" x2="39000" y2="9083"/>
                        <a14:foregroundMark x1="21500" y1="16833" x2="19417" y2="18833"/>
                        <a14:foregroundMark x1="8083" y1="23000" x2="9083" y2="34333"/>
                        <a14:foregroundMark x1="59167" y1="28667" x2="59167" y2="28667"/>
                        <a14:foregroundMark x1="57083" y1="38250" x2="57083" y2="38250"/>
                        <a14:foregroundMark x1="53000" y1="58583" x2="53000" y2="58583"/>
                        <a14:foregroundMark x1="54750" y1="51333" x2="54750" y2="51333"/>
                        <a14:foregroundMark x1="55250" y1="47750" x2="55250" y2="47750"/>
                        <a14:foregroundMark x1="56833" y1="41333" x2="56833" y2="41333"/>
                        <a14:foregroundMark x1="58917" y1="37667" x2="58917" y2="37667"/>
                        <a14:foregroundMark x1="58167" y1="34083" x2="58167" y2="32500"/>
                        <a14:foregroundMark x1="58667" y1="35667" x2="57333" y2="34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485" b="9660"/>
          <a:stretch/>
        </p:blipFill>
        <p:spPr bwMode="auto">
          <a:xfrm>
            <a:off x="308696" y="8486242"/>
            <a:ext cx="2039990" cy="285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sing voice analysis to identify mood changes in bipolar disorder">
            <a:extLst>
              <a:ext uri="{FF2B5EF4-FFF2-40B4-BE49-F238E27FC236}">
                <a16:creationId xmlns:a16="http://schemas.microsoft.com/office/drawing/2014/main" id="{A5F8C09C-FC04-4AD2-9D20-CEBCD8551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914" y="-88491"/>
            <a:ext cx="10287000" cy="600075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Shape"/>
          <p:cNvSpPr/>
          <p:nvPr/>
        </p:nvSpPr>
        <p:spPr>
          <a:xfrm>
            <a:off x="-952995" y="10393649"/>
            <a:ext cx="7374114" cy="3562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17" extrusionOk="0">
                <a:moveTo>
                  <a:pt x="0" y="1930"/>
                </a:moveTo>
                <a:cubicBezTo>
                  <a:pt x="1739" y="-147"/>
                  <a:pt x="4014" y="-583"/>
                  <a:pt x="5924" y="793"/>
                </a:cubicBezTo>
                <a:cubicBezTo>
                  <a:pt x="7400" y="1856"/>
                  <a:pt x="8518" y="3941"/>
                  <a:pt x="9023" y="6444"/>
                </a:cubicBezTo>
                <a:cubicBezTo>
                  <a:pt x="9811" y="8741"/>
                  <a:pt x="11004" y="10616"/>
                  <a:pt x="12466" y="11872"/>
                </a:cubicBezTo>
                <a:cubicBezTo>
                  <a:pt x="13780" y="13001"/>
                  <a:pt x="15276" y="13600"/>
                  <a:pt x="16798" y="13620"/>
                </a:cubicBezTo>
                <a:cubicBezTo>
                  <a:pt x="18232" y="14207"/>
                  <a:pt x="19688" y="15562"/>
                  <a:pt x="20608" y="17564"/>
                </a:cubicBezTo>
                <a:cubicBezTo>
                  <a:pt x="21066" y="18562"/>
                  <a:pt x="21398" y="19720"/>
                  <a:pt x="21600" y="21017"/>
                </a:cubicBezTo>
                <a:lnTo>
                  <a:pt x="178" y="20781"/>
                </a:lnTo>
                <a:lnTo>
                  <a:pt x="0" y="1930"/>
                </a:lnTo>
                <a:close/>
              </a:path>
            </a:pathLst>
          </a:custGeom>
          <a:solidFill>
            <a:srgbClr val="4AA5B7"/>
          </a:solidFill>
          <a:ln w="25400">
            <a:noFill/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D0A81-77F8-4F3D-AE88-E063EDF781C2}"/>
              </a:ext>
            </a:extLst>
          </p:cNvPr>
          <p:cNvSpPr txBox="1"/>
          <p:nvPr/>
        </p:nvSpPr>
        <p:spPr>
          <a:xfrm>
            <a:off x="-1061150" y="-1597333"/>
            <a:ext cx="14253807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57200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4000" b="1" spc="50" dirty="0">
                <a:ln w="0"/>
                <a:solidFill>
                  <a:srgbClr val="05588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significant percentage of business start-ups fail due to some weaknesses in their elevator pitch.</a:t>
            </a:r>
          </a:p>
        </p:txBody>
      </p:sp>
      <p:pic>
        <p:nvPicPr>
          <p:cNvPr id="3074" name="Picture 2" descr="How Artificial Intelligence and the robotic revolution will change the  workplace of tomorrow">
            <a:extLst>
              <a:ext uri="{FF2B5EF4-FFF2-40B4-BE49-F238E27FC236}">
                <a16:creationId xmlns:a16="http://schemas.microsoft.com/office/drawing/2014/main" id="{77ED12FE-294E-40D6-B443-09A19D8C9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50" b="85917" l="4167" r="90000">
                        <a14:foregroundMark x1="38000" y1="13167" x2="35917" y2="8833"/>
                        <a14:foregroundMark x1="53000" y1="17583" x2="39000" y2="9083"/>
                        <a14:foregroundMark x1="21500" y1="16833" x2="19417" y2="18833"/>
                        <a14:foregroundMark x1="8083" y1="23000" x2="9083" y2="34333"/>
                        <a14:foregroundMark x1="59167" y1="28667" x2="59167" y2="28667"/>
                        <a14:foregroundMark x1="57083" y1="38250" x2="57083" y2="38250"/>
                        <a14:foregroundMark x1="53000" y1="58583" x2="53000" y2="58583"/>
                        <a14:foregroundMark x1="54750" y1="51333" x2="54750" y2="51333"/>
                        <a14:foregroundMark x1="55250" y1="47750" x2="55250" y2="47750"/>
                        <a14:foregroundMark x1="56833" y1="41333" x2="56833" y2="41333"/>
                        <a14:foregroundMark x1="58917" y1="37667" x2="58917" y2="37667"/>
                        <a14:foregroundMark x1="58167" y1="34083" x2="58167" y2="32500"/>
                        <a14:foregroundMark x1="58667" y1="35667" x2="57333" y2="34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485" b="9660"/>
          <a:stretch/>
        </p:blipFill>
        <p:spPr bwMode="auto">
          <a:xfrm>
            <a:off x="308696" y="8486242"/>
            <a:ext cx="2039990" cy="285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B5DF68-1197-4962-8927-20326FE09BB8}"/>
              </a:ext>
            </a:extLst>
          </p:cNvPr>
          <p:cNvSpPr txBox="1"/>
          <p:nvPr/>
        </p:nvSpPr>
        <p:spPr>
          <a:xfrm>
            <a:off x="3979774" y="1700312"/>
            <a:ext cx="8916788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055881"/>
                </a:solidFill>
              </a:rPr>
              <a:t>Technical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91E47E-7E8F-4E2A-970C-CAE9D6134C79}"/>
              </a:ext>
            </a:extLst>
          </p:cNvPr>
          <p:cNvSpPr txBox="1"/>
          <p:nvPr/>
        </p:nvSpPr>
        <p:spPr>
          <a:xfrm>
            <a:off x="1328691" y="3742498"/>
            <a:ext cx="17698065" cy="5632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algn="l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4000" b="1" spc="50" dirty="0">
                <a:ln w="0"/>
                <a:solidFill>
                  <a:srgbClr val="4AA5B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Our machine learning model focuses on two relevant features extracted from the pitch: </a:t>
            </a:r>
            <a:r>
              <a:rPr lang="en-US" sz="4000" b="1" u="sng" spc="50" dirty="0">
                <a:ln w="0"/>
                <a:solidFill>
                  <a:srgbClr val="4AA5B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Language Fluency &amp; Sound Emotions</a:t>
            </a:r>
            <a:r>
              <a:rPr lang="en-US" sz="4000" b="1" spc="50" dirty="0">
                <a:ln w="0"/>
                <a:solidFill>
                  <a:srgbClr val="4AA5B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4000" b="1" spc="50" dirty="0">
                <a:ln w="0"/>
                <a:solidFill>
                  <a:srgbClr val="4AA5B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business founder needs to upload his elevator pitch on </a:t>
            </a:r>
            <a:r>
              <a:rPr lang="en-US" sz="4000" b="1" spc="50" dirty="0" err="1">
                <a:ln w="0"/>
                <a:solidFill>
                  <a:srgbClr val="4AA5B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Youtube</a:t>
            </a:r>
            <a:r>
              <a:rPr lang="en-US" sz="4000" b="1" spc="50" dirty="0">
                <a:ln w="0"/>
                <a:solidFill>
                  <a:srgbClr val="4AA5B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and provide our web Flask app with the video’s URL.</a:t>
            </a:r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sz="4000" b="1" spc="50" dirty="0">
              <a:ln w="0"/>
              <a:solidFill>
                <a:srgbClr val="4AA5B7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4000" b="1" spc="50" dirty="0">
                <a:ln w="0"/>
                <a:solidFill>
                  <a:srgbClr val="4AA5B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video will be downloaded, the audio .wav copy will be generated, divided into windows of 5 seconds, each window will get the suitable classification by the model and then an overall classification of the whole audio file will be shown.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42970C2-14B3-4440-A35C-56F5210375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3614095"/>
              </p:ext>
            </p:extLst>
          </p:nvPr>
        </p:nvGraphicFramePr>
        <p:xfrm>
          <a:off x="7441114" y="9276720"/>
          <a:ext cx="14962756" cy="4017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7306539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028E65-2AE6-4DED-966B-FEF024A20A63}"/>
              </a:ext>
            </a:extLst>
          </p:cNvPr>
          <p:cNvCxnSpPr>
            <a:cxnSpLocks/>
          </p:cNvCxnSpPr>
          <p:nvPr/>
        </p:nvCxnSpPr>
        <p:spPr>
          <a:xfrm>
            <a:off x="23538426" y="943897"/>
            <a:ext cx="0" cy="11494354"/>
          </a:xfrm>
          <a:prstGeom prst="line">
            <a:avLst/>
          </a:prstGeom>
          <a:noFill/>
          <a:ln w="57150" cap="flat">
            <a:solidFill>
              <a:srgbClr val="ACD337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D0A81-77F8-4F3D-AE88-E063EDF781C2}"/>
              </a:ext>
            </a:extLst>
          </p:cNvPr>
          <p:cNvSpPr txBox="1"/>
          <p:nvPr/>
        </p:nvSpPr>
        <p:spPr>
          <a:xfrm>
            <a:off x="-1061150" y="-1597333"/>
            <a:ext cx="14253807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57200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4000" b="1" spc="50" dirty="0">
                <a:ln w="0"/>
                <a:solidFill>
                  <a:srgbClr val="05588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significant percentage of business start-ups fail due to some weaknesses in their elevator pitch.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6F3910-A1B1-4D7F-A5F2-DBFF07104BB2}"/>
              </a:ext>
            </a:extLst>
          </p:cNvPr>
          <p:cNvSpPr txBox="1"/>
          <p:nvPr/>
        </p:nvSpPr>
        <p:spPr>
          <a:xfrm>
            <a:off x="8634526" y="11306032"/>
            <a:ext cx="14666360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algn="r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2800" b="1" spc="50" dirty="0">
                <a:ln w="0"/>
                <a:solidFill>
                  <a:srgbClr val="949494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At the end, regarding the whole audio, a percentage of each class, for both, the fluency and emotion classification model, will be featured on the interface.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B3E02F-A9D7-45D0-83E7-A872CD4D04BB}"/>
              </a:ext>
            </a:extLst>
          </p:cNvPr>
          <p:cNvSpPr txBox="1"/>
          <p:nvPr/>
        </p:nvSpPr>
        <p:spPr>
          <a:xfrm>
            <a:off x="752950" y="968892"/>
            <a:ext cx="22504474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algn="r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4000" b="1" spc="50" dirty="0">
                <a:ln w="0"/>
                <a:solidFill>
                  <a:srgbClr val="4AA5B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Now for each 5s audio window, we pass it in both fluency model and emotions model we used a neural network with conv1D, pooling, and dense layers in addition to some dropouts and batch normalizations.</a:t>
            </a:r>
          </a:p>
        </p:txBody>
      </p:sp>
      <p:grpSp>
        <p:nvGrpSpPr>
          <p:cNvPr id="20" name="Image Gallery">
            <a:extLst>
              <a:ext uri="{FF2B5EF4-FFF2-40B4-BE49-F238E27FC236}">
                <a16:creationId xmlns:a16="http://schemas.microsoft.com/office/drawing/2014/main" id="{CC948565-A94D-4123-90A8-D97021FC585C}"/>
              </a:ext>
            </a:extLst>
          </p:cNvPr>
          <p:cNvGrpSpPr/>
          <p:nvPr/>
        </p:nvGrpSpPr>
        <p:grpSpPr>
          <a:xfrm>
            <a:off x="1002891" y="3078737"/>
            <a:ext cx="8210284" cy="9073773"/>
            <a:chOff x="0" y="0"/>
            <a:chExt cx="10699159" cy="8229600"/>
          </a:xfrm>
        </p:grpSpPr>
        <p:pic>
          <p:nvPicPr>
            <p:cNvPr id="21" name="model fluency.png" descr="model fluency.png">
              <a:extLst>
                <a:ext uri="{FF2B5EF4-FFF2-40B4-BE49-F238E27FC236}">
                  <a16:creationId xmlns:a16="http://schemas.microsoft.com/office/drawing/2014/main" id="{DBB2A70B-4310-4F66-8B31-5D5093A21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57" r="1957"/>
            <a:stretch>
              <a:fillRect/>
            </a:stretch>
          </p:blipFill>
          <p:spPr>
            <a:xfrm>
              <a:off x="0" y="0"/>
              <a:ext cx="9812579" cy="8229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" name="fluency">
              <a:extLst>
                <a:ext uri="{FF2B5EF4-FFF2-40B4-BE49-F238E27FC236}">
                  <a16:creationId xmlns:a16="http://schemas.microsoft.com/office/drawing/2014/main" id="{4643A9A1-8E68-4FA6-9033-45901890591C}"/>
                </a:ext>
              </a:extLst>
            </p:cNvPr>
            <p:cNvSpPr/>
            <p:nvPr/>
          </p:nvSpPr>
          <p:spPr>
            <a:xfrm>
              <a:off x="5204332" y="98783"/>
              <a:ext cx="5494827" cy="4881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r>
                <a:rPr lang="en-US" dirty="0"/>
                <a:t>F</a:t>
              </a:r>
              <a:r>
                <a:rPr dirty="0"/>
                <a:t>luency</a:t>
              </a:r>
              <a:r>
                <a:rPr lang="en-US" dirty="0"/>
                <a:t> model</a:t>
              </a:r>
              <a:endParaRPr dirty="0"/>
            </a:p>
          </p:txBody>
        </p:sp>
      </p:grp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B23F0521-86C3-4873-ABB3-8CC85CDA2106}"/>
              </a:ext>
            </a:extLst>
          </p:cNvPr>
          <p:cNvSpPr/>
          <p:nvPr/>
        </p:nvSpPr>
        <p:spPr>
          <a:xfrm>
            <a:off x="9171039" y="6430297"/>
            <a:ext cx="6639232" cy="1791092"/>
          </a:xfrm>
          <a:prstGeom prst="homePlate">
            <a:avLst/>
          </a:prstGeom>
          <a:solidFill>
            <a:schemeClr val="bg1">
              <a:lumMod val="40000"/>
              <a:lumOff val="60000"/>
              <a:alpha val="62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BB8C39-514D-49D9-8F2B-4C9282C13DCE}"/>
              </a:ext>
            </a:extLst>
          </p:cNvPr>
          <p:cNvSpPr txBox="1"/>
          <p:nvPr/>
        </p:nvSpPr>
        <p:spPr>
          <a:xfrm>
            <a:off x="8613057" y="6858000"/>
            <a:ext cx="7341234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3200" b="1" spc="50" dirty="0">
                <a:ln w="0"/>
                <a:solidFill>
                  <a:srgbClr val="4AA5B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1D array of signal processing features by </a:t>
            </a:r>
            <a:r>
              <a:rPr lang="en-US" sz="3200" b="1" spc="50" dirty="0" err="1">
                <a:ln w="0"/>
                <a:solidFill>
                  <a:srgbClr val="4AA5B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Librosa</a:t>
            </a:r>
            <a:endParaRPr lang="en-US" sz="3200" b="1" spc="50" dirty="0">
              <a:ln w="0"/>
              <a:solidFill>
                <a:srgbClr val="4AA5B7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012DB-674A-492D-9F68-E774E01DDF0E}"/>
              </a:ext>
            </a:extLst>
          </p:cNvPr>
          <p:cNvSpPr/>
          <p:nvPr/>
        </p:nvSpPr>
        <p:spPr>
          <a:xfrm>
            <a:off x="23257424" y="6174245"/>
            <a:ext cx="562004" cy="2271251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1FB6499-2A7F-4476-9462-79E6776F51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8071558"/>
              </p:ext>
            </p:extLst>
          </p:nvPr>
        </p:nvGraphicFramePr>
        <p:xfrm>
          <a:off x="16953950" y="3255719"/>
          <a:ext cx="9871588" cy="7993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C59CE502-0FD7-4284-A6DE-CE03C5B0C34D}"/>
              </a:ext>
            </a:extLst>
          </p:cNvPr>
          <p:cNvSpPr txBox="1"/>
          <p:nvPr/>
        </p:nvSpPr>
        <p:spPr>
          <a:xfrm>
            <a:off x="16476081" y="6344190"/>
            <a:ext cx="3823180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Fluency model</a:t>
            </a:r>
          </a:p>
        </p:txBody>
      </p:sp>
    </p:spTree>
    <p:extLst>
      <p:ext uri="{BB962C8B-B14F-4D97-AF65-F5344CB8AC3E}">
        <p14:creationId xmlns:p14="http://schemas.microsoft.com/office/powerpoint/2010/main" val="210224628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028E65-2AE6-4DED-966B-FEF024A20A63}"/>
              </a:ext>
            </a:extLst>
          </p:cNvPr>
          <p:cNvCxnSpPr>
            <a:cxnSpLocks/>
          </p:cNvCxnSpPr>
          <p:nvPr/>
        </p:nvCxnSpPr>
        <p:spPr>
          <a:xfrm>
            <a:off x="23538426" y="943897"/>
            <a:ext cx="0" cy="11494354"/>
          </a:xfrm>
          <a:prstGeom prst="line">
            <a:avLst/>
          </a:prstGeom>
          <a:noFill/>
          <a:ln w="57150" cap="flat">
            <a:solidFill>
              <a:srgbClr val="ACD337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D0A81-77F8-4F3D-AE88-E063EDF781C2}"/>
              </a:ext>
            </a:extLst>
          </p:cNvPr>
          <p:cNvSpPr txBox="1"/>
          <p:nvPr/>
        </p:nvSpPr>
        <p:spPr>
          <a:xfrm>
            <a:off x="-1061150" y="-1597333"/>
            <a:ext cx="14253807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57200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4000" b="1" spc="50" dirty="0">
                <a:ln w="0"/>
                <a:solidFill>
                  <a:srgbClr val="05588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significant percentage of business start-ups fail due to some weaknesses in their elevator pitch.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6F3910-A1B1-4D7F-A5F2-DBFF07104BB2}"/>
              </a:ext>
            </a:extLst>
          </p:cNvPr>
          <p:cNvSpPr txBox="1"/>
          <p:nvPr/>
        </p:nvSpPr>
        <p:spPr>
          <a:xfrm>
            <a:off x="8634526" y="11424020"/>
            <a:ext cx="14666360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algn="r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2800" b="1" spc="50" dirty="0">
                <a:ln w="0"/>
                <a:solidFill>
                  <a:srgbClr val="949494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At the end, regarding the whole audio, a percentage of each class, for both, the fluency and emotion classification model, will be featured on the interface.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B3E02F-A9D7-45D0-83E7-A872CD4D04BB}"/>
              </a:ext>
            </a:extLst>
          </p:cNvPr>
          <p:cNvSpPr txBox="1"/>
          <p:nvPr/>
        </p:nvSpPr>
        <p:spPr>
          <a:xfrm>
            <a:off x="752950" y="827905"/>
            <a:ext cx="22504474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algn="r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4000" b="1" spc="50" dirty="0">
                <a:ln w="0"/>
                <a:solidFill>
                  <a:srgbClr val="4AA5B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Now for each 5s audio window, we pass it in both fluency model and emotions model we used a neural network with conv1D, pooling, and dense layers in addition to some dropouts and batch normalizations.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012DB-674A-492D-9F68-E774E01DDF0E}"/>
              </a:ext>
            </a:extLst>
          </p:cNvPr>
          <p:cNvSpPr/>
          <p:nvPr/>
        </p:nvSpPr>
        <p:spPr>
          <a:xfrm>
            <a:off x="23355492" y="4926953"/>
            <a:ext cx="451619" cy="4167202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9CE502-0FD7-4284-A6DE-CE03C5B0C34D}"/>
              </a:ext>
            </a:extLst>
          </p:cNvPr>
          <p:cNvSpPr txBox="1"/>
          <p:nvPr/>
        </p:nvSpPr>
        <p:spPr>
          <a:xfrm>
            <a:off x="16476081" y="6344190"/>
            <a:ext cx="3823180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Fluency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C446F0-D55D-46D9-99C7-CFC14DE098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/>
          <a:stretch/>
        </p:blipFill>
        <p:spPr>
          <a:xfrm>
            <a:off x="802698" y="2348003"/>
            <a:ext cx="7711558" cy="10090248"/>
          </a:xfrm>
          <a:prstGeom prst="rect">
            <a:avLst/>
          </a:prstGeom>
        </p:spPr>
      </p:pic>
      <p:sp>
        <p:nvSpPr>
          <p:cNvPr id="19" name="emotions">
            <a:extLst>
              <a:ext uri="{FF2B5EF4-FFF2-40B4-BE49-F238E27FC236}">
                <a16:creationId xmlns:a16="http://schemas.microsoft.com/office/drawing/2014/main" id="{2330950A-AF48-496C-A87D-AA82A6367127}"/>
              </a:ext>
            </a:extLst>
          </p:cNvPr>
          <p:cNvSpPr/>
          <p:nvPr/>
        </p:nvSpPr>
        <p:spPr>
          <a:xfrm>
            <a:off x="2682539" y="2365206"/>
            <a:ext cx="8724900" cy="5715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6200" tIns="76200" rIns="76200" bIns="76200" numCol="1" anchor="t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Emotions Model</a:t>
            </a:r>
            <a:endParaRPr dirty="0"/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97D131D8-31B3-49BA-8908-F11055D42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0271491"/>
              </p:ext>
            </p:extLst>
          </p:nvPr>
        </p:nvGraphicFramePr>
        <p:xfrm>
          <a:off x="13973881" y="3013741"/>
          <a:ext cx="10095488" cy="7993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Arrow: Pentagon 2">
            <a:extLst>
              <a:ext uri="{FF2B5EF4-FFF2-40B4-BE49-F238E27FC236}">
                <a16:creationId xmlns:a16="http://schemas.microsoft.com/office/drawing/2014/main" id="{B23F0521-86C3-4873-ABB3-8CC85CDA2106}"/>
              </a:ext>
            </a:extLst>
          </p:cNvPr>
          <p:cNvSpPr/>
          <p:nvPr/>
        </p:nvSpPr>
        <p:spPr>
          <a:xfrm>
            <a:off x="7897781" y="6244158"/>
            <a:ext cx="6076100" cy="1791092"/>
          </a:xfrm>
          <a:prstGeom prst="homePlate">
            <a:avLst/>
          </a:prstGeom>
          <a:solidFill>
            <a:schemeClr val="bg1">
              <a:lumMod val="40000"/>
              <a:lumOff val="60000"/>
              <a:alpha val="62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BB8C39-514D-49D9-8F2B-4C9282C13DCE}"/>
              </a:ext>
            </a:extLst>
          </p:cNvPr>
          <p:cNvSpPr txBox="1"/>
          <p:nvPr/>
        </p:nvSpPr>
        <p:spPr>
          <a:xfrm>
            <a:off x="8072119" y="6662650"/>
            <a:ext cx="5334710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defTabSz="379475">
              <a:spcBef>
                <a:spcPts val="0"/>
              </a:spcBef>
              <a:buSzTx/>
              <a:buNone/>
              <a:defRPr sz="24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sz="2800" b="1" spc="50" dirty="0">
                <a:ln w="0"/>
                <a:solidFill>
                  <a:srgbClr val="4AA5B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1D array of signal processing features by </a:t>
            </a:r>
            <a:r>
              <a:rPr lang="en-US" sz="2800" b="1" spc="50" dirty="0" err="1">
                <a:ln w="0"/>
                <a:solidFill>
                  <a:srgbClr val="4AA5B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Librosa</a:t>
            </a:r>
            <a:endParaRPr lang="en-US" sz="2800" b="1" spc="50" dirty="0">
              <a:ln w="0"/>
              <a:solidFill>
                <a:srgbClr val="4AA5B7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5EC774-A192-421C-8D03-D4C35F586977}"/>
              </a:ext>
            </a:extLst>
          </p:cNvPr>
          <p:cNvSpPr txBox="1"/>
          <p:nvPr/>
        </p:nvSpPr>
        <p:spPr>
          <a:xfrm>
            <a:off x="14404711" y="6277346"/>
            <a:ext cx="3243260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Emotions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102424-BFD2-4FB4-A78A-B46FA4E476CA}"/>
              </a:ext>
            </a:extLst>
          </p:cNvPr>
          <p:cNvSpPr txBox="1"/>
          <p:nvPr/>
        </p:nvSpPr>
        <p:spPr>
          <a:xfrm>
            <a:off x="16077966" y="9442551"/>
            <a:ext cx="3062573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5400" dirty="0"/>
              <a:t>surprised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D3DEB1-66C5-49C5-8F8A-50A38A9681B9}"/>
              </a:ext>
            </a:extLst>
          </p:cNvPr>
          <p:cNvSpPr txBox="1"/>
          <p:nvPr/>
        </p:nvSpPr>
        <p:spPr>
          <a:xfrm>
            <a:off x="16993901" y="3317010"/>
            <a:ext cx="2897065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sleepy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F82591-D723-49F4-A7DA-2725415148C6}"/>
              </a:ext>
            </a:extLst>
          </p:cNvPr>
          <p:cNvSpPr txBox="1"/>
          <p:nvPr/>
        </p:nvSpPr>
        <p:spPr>
          <a:xfrm>
            <a:off x="20058063" y="3919653"/>
            <a:ext cx="2897065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neutral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D5616-FD80-4F35-A365-F680D3BC4CB6}"/>
              </a:ext>
            </a:extLst>
          </p:cNvPr>
          <p:cNvSpPr txBox="1"/>
          <p:nvPr/>
        </p:nvSpPr>
        <p:spPr>
          <a:xfrm>
            <a:off x="20192239" y="5214410"/>
            <a:ext cx="2897065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happy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09E67-15EE-4F48-98DB-D1BBA169083B}"/>
              </a:ext>
            </a:extLst>
          </p:cNvPr>
          <p:cNvSpPr txBox="1"/>
          <p:nvPr/>
        </p:nvSpPr>
        <p:spPr>
          <a:xfrm>
            <a:off x="20303906" y="6455938"/>
            <a:ext cx="2897065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angry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9A9405-DE43-4AE2-93E0-2A3D0EBBD4A7}"/>
              </a:ext>
            </a:extLst>
          </p:cNvPr>
          <p:cNvSpPr txBox="1"/>
          <p:nvPr/>
        </p:nvSpPr>
        <p:spPr>
          <a:xfrm>
            <a:off x="20228114" y="7838903"/>
            <a:ext cx="2897065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5400" dirty="0"/>
              <a:t>disgust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49794B-7CAE-4BE1-92B9-60B9E26B9C85}"/>
              </a:ext>
            </a:extLst>
          </p:cNvPr>
          <p:cNvSpPr txBox="1"/>
          <p:nvPr/>
        </p:nvSpPr>
        <p:spPr>
          <a:xfrm>
            <a:off x="20009988" y="9080431"/>
            <a:ext cx="2897065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fear</a:t>
            </a:r>
          </a:p>
        </p:txBody>
      </p:sp>
    </p:spTree>
    <p:extLst>
      <p:ext uri="{BB962C8B-B14F-4D97-AF65-F5344CB8AC3E}">
        <p14:creationId xmlns:p14="http://schemas.microsoft.com/office/powerpoint/2010/main" val="52721607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"/>
          <p:cNvSpPr/>
          <p:nvPr/>
        </p:nvSpPr>
        <p:spPr>
          <a:xfrm>
            <a:off x="-952995" y="10393649"/>
            <a:ext cx="7374114" cy="3562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17" extrusionOk="0">
                <a:moveTo>
                  <a:pt x="0" y="1930"/>
                </a:moveTo>
                <a:cubicBezTo>
                  <a:pt x="1739" y="-147"/>
                  <a:pt x="4014" y="-583"/>
                  <a:pt x="5924" y="793"/>
                </a:cubicBezTo>
                <a:cubicBezTo>
                  <a:pt x="7400" y="1856"/>
                  <a:pt x="8518" y="3941"/>
                  <a:pt x="9023" y="6444"/>
                </a:cubicBezTo>
                <a:cubicBezTo>
                  <a:pt x="9811" y="8741"/>
                  <a:pt x="11004" y="10616"/>
                  <a:pt x="12466" y="11872"/>
                </a:cubicBezTo>
                <a:cubicBezTo>
                  <a:pt x="13780" y="13001"/>
                  <a:pt x="15276" y="13600"/>
                  <a:pt x="16798" y="13620"/>
                </a:cubicBezTo>
                <a:cubicBezTo>
                  <a:pt x="18232" y="14207"/>
                  <a:pt x="19688" y="15562"/>
                  <a:pt x="20608" y="17564"/>
                </a:cubicBezTo>
                <a:cubicBezTo>
                  <a:pt x="21066" y="18562"/>
                  <a:pt x="21398" y="19720"/>
                  <a:pt x="21600" y="21017"/>
                </a:cubicBezTo>
                <a:lnTo>
                  <a:pt x="178" y="20781"/>
                </a:lnTo>
                <a:lnTo>
                  <a:pt x="0" y="1930"/>
                </a:lnTo>
                <a:close/>
              </a:path>
            </a:pathLst>
          </a:custGeom>
          <a:solidFill>
            <a:srgbClr val="4AA5B7"/>
          </a:solidFill>
          <a:ln w="25400">
            <a:noFill/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D0A81-77F8-4F3D-AE88-E063EDF781C2}"/>
              </a:ext>
            </a:extLst>
          </p:cNvPr>
          <p:cNvSpPr txBox="1"/>
          <p:nvPr/>
        </p:nvSpPr>
        <p:spPr>
          <a:xfrm>
            <a:off x="-1061150" y="-1597333"/>
            <a:ext cx="14253807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57200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4000" b="1" spc="50" dirty="0">
                <a:ln w="0"/>
                <a:solidFill>
                  <a:srgbClr val="05588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significant percentage of business start-ups fail due to some weaknesses in their elevator pitch.</a:t>
            </a:r>
          </a:p>
        </p:txBody>
      </p:sp>
      <p:pic>
        <p:nvPicPr>
          <p:cNvPr id="3074" name="Picture 2" descr="How Artificial Intelligence and the robotic revolution will change the  workplace of tomorrow">
            <a:extLst>
              <a:ext uri="{FF2B5EF4-FFF2-40B4-BE49-F238E27FC236}">
                <a16:creationId xmlns:a16="http://schemas.microsoft.com/office/drawing/2014/main" id="{77ED12FE-294E-40D6-B443-09A19D8C9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50" b="85917" l="4167" r="90000">
                        <a14:foregroundMark x1="38000" y1="13167" x2="35917" y2="8833"/>
                        <a14:foregroundMark x1="53000" y1="17583" x2="39000" y2="9083"/>
                        <a14:foregroundMark x1="21500" y1="16833" x2="19417" y2="18833"/>
                        <a14:foregroundMark x1="8083" y1="23000" x2="9083" y2="34333"/>
                        <a14:foregroundMark x1="59167" y1="28667" x2="59167" y2="28667"/>
                        <a14:foregroundMark x1="57083" y1="38250" x2="57083" y2="38250"/>
                        <a14:foregroundMark x1="53000" y1="58583" x2="53000" y2="58583"/>
                        <a14:foregroundMark x1="54750" y1="51333" x2="54750" y2="51333"/>
                        <a14:foregroundMark x1="55250" y1="47750" x2="55250" y2="47750"/>
                        <a14:foregroundMark x1="56833" y1="41333" x2="56833" y2="41333"/>
                        <a14:foregroundMark x1="58917" y1="37667" x2="58917" y2="37667"/>
                        <a14:foregroundMark x1="58167" y1="34083" x2="58167" y2="32500"/>
                        <a14:foregroundMark x1="58667" y1="35667" x2="57333" y2="34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485" b="9660"/>
          <a:stretch/>
        </p:blipFill>
        <p:spPr bwMode="auto">
          <a:xfrm>
            <a:off x="308696" y="8486242"/>
            <a:ext cx="2039990" cy="285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B5DF68-1197-4962-8927-20326FE09BB8}"/>
              </a:ext>
            </a:extLst>
          </p:cNvPr>
          <p:cNvSpPr txBox="1"/>
          <p:nvPr/>
        </p:nvSpPr>
        <p:spPr>
          <a:xfrm>
            <a:off x="2381250" y="10566706"/>
            <a:ext cx="8916788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055881"/>
                </a:solidFill>
              </a:rPr>
              <a:t>Have others solved it?</a:t>
            </a:r>
          </a:p>
        </p:txBody>
      </p:sp>
      <p:pic>
        <p:nvPicPr>
          <p:cNvPr id="8194" name="Picture 2" descr="Illustration of speech transcription">
            <a:extLst>
              <a:ext uri="{FF2B5EF4-FFF2-40B4-BE49-F238E27FC236}">
                <a16:creationId xmlns:a16="http://schemas.microsoft.com/office/drawing/2014/main" id="{979872C8-8166-48FB-BF83-4E8453A2E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514" y="7948267"/>
            <a:ext cx="14783870" cy="530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BM Watson uses audio-to-text conversion, then classifies the emotion feature from the generated text directly.…">
            <a:extLst>
              <a:ext uri="{FF2B5EF4-FFF2-40B4-BE49-F238E27FC236}">
                <a16:creationId xmlns:a16="http://schemas.microsoft.com/office/drawing/2014/main" id="{DC0FF073-9427-4241-B125-A7FE06BFC4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81250" y="1040327"/>
            <a:ext cx="19621500" cy="80391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693419" indent="-693419" defTabSz="643889">
              <a:spcBef>
                <a:spcPts val="4600"/>
              </a:spcBef>
              <a:buBlip>
                <a:blip r:embed="rId7"/>
              </a:buBlip>
              <a:defRPr sz="4992"/>
            </a:pPr>
            <a:r>
              <a:rPr dirty="0"/>
              <a:t>IBM Watson uses </a:t>
            </a:r>
            <a:r>
              <a:rPr lang="en-US" b="1" dirty="0"/>
              <a:t>speech</a:t>
            </a:r>
            <a:r>
              <a:rPr b="1" dirty="0"/>
              <a:t>-to-text </a:t>
            </a:r>
            <a:r>
              <a:rPr dirty="0"/>
              <a:t>conversion, then classifies the emotion feature from the generated text directly.</a:t>
            </a:r>
          </a:p>
          <a:p>
            <a:pPr marL="693419" indent="-693419" defTabSz="643889">
              <a:spcBef>
                <a:spcPts val="4600"/>
              </a:spcBef>
              <a:buBlip>
                <a:blip r:embed="rId7"/>
              </a:buBlip>
              <a:defRPr sz="4992"/>
            </a:pPr>
            <a:r>
              <a:rPr dirty="0"/>
              <a:t>Our approach differs by the fact that the designed model, identifies the speech emotions and language fluency through </a:t>
            </a:r>
            <a:r>
              <a:rPr b="1" dirty="0"/>
              <a:t>direct voice analysis</a:t>
            </a:r>
            <a:r>
              <a:rPr dirty="0"/>
              <a:t>.</a:t>
            </a:r>
          </a:p>
          <a:p>
            <a:pPr marL="693419" indent="-693419" defTabSz="643889">
              <a:spcBef>
                <a:spcPts val="4600"/>
              </a:spcBef>
              <a:buBlip>
                <a:blip r:embed="rId7"/>
              </a:buBlip>
              <a:defRPr sz="4992"/>
            </a:pPr>
            <a:r>
              <a:rPr dirty="0"/>
              <a:t>After a wide research about machine learning use to classify audios, we found unsatisfying accuracies, and biased model cases.</a:t>
            </a:r>
          </a:p>
          <a:p>
            <a:pPr marL="693419" indent="-693419" defTabSz="643889">
              <a:spcBef>
                <a:spcPts val="4600"/>
              </a:spcBef>
              <a:buBlip>
                <a:blip r:embed="rId7"/>
              </a:buBlip>
              <a:defRPr sz="4992"/>
            </a:pPr>
            <a:r>
              <a:rPr dirty="0"/>
              <a:t>The thing we took into consideration, while gathering and training on more data, designing an immune architecture, and tuning parameters to seek a </a:t>
            </a:r>
            <a:r>
              <a:rPr b="1" dirty="0"/>
              <a:t>significant accuracy </a:t>
            </a:r>
            <a:r>
              <a:rPr dirty="0"/>
              <a:t>score.</a:t>
            </a:r>
          </a:p>
        </p:txBody>
      </p:sp>
    </p:spTree>
    <p:extLst>
      <p:ext uri="{BB962C8B-B14F-4D97-AF65-F5344CB8AC3E}">
        <p14:creationId xmlns:p14="http://schemas.microsoft.com/office/powerpoint/2010/main" val="359361863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"/>
          <p:cNvSpPr/>
          <p:nvPr/>
        </p:nvSpPr>
        <p:spPr>
          <a:xfrm>
            <a:off x="-952995" y="10393649"/>
            <a:ext cx="7374114" cy="3562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17" extrusionOk="0">
                <a:moveTo>
                  <a:pt x="0" y="1930"/>
                </a:moveTo>
                <a:cubicBezTo>
                  <a:pt x="1739" y="-147"/>
                  <a:pt x="4014" y="-583"/>
                  <a:pt x="5924" y="793"/>
                </a:cubicBezTo>
                <a:cubicBezTo>
                  <a:pt x="7400" y="1856"/>
                  <a:pt x="8518" y="3941"/>
                  <a:pt x="9023" y="6444"/>
                </a:cubicBezTo>
                <a:cubicBezTo>
                  <a:pt x="9811" y="8741"/>
                  <a:pt x="11004" y="10616"/>
                  <a:pt x="12466" y="11872"/>
                </a:cubicBezTo>
                <a:cubicBezTo>
                  <a:pt x="13780" y="13001"/>
                  <a:pt x="15276" y="13600"/>
                  <a:pt x="16798" y="13620"/>
                </a:cubicBezTo>
                <a:cubicBezTo>
                  <a:pt x="18232" y="14207"/>
                  <a:pt x="19688" y="15562"/>
                  <a:pt x="20608" y="17564"/>
                </a:cubicBezTo>
                <a:cubicBezTo>
                  <a:pt x="21066" y="18562"/>
                  <a:pt x="21398" y="19720"/>
                  <a:pt x="21600" y="21017"/>
                </a:cubicBezTo>
                <a:lnTo>
                  <a:pt x="178" y="20781"/>
                </a:lnTo>
                <a:lnTo>
                  <a:pt x="0" y="1930"/>
                </a:lnTo>
                <a:close/>
              </a:path>
            </a:pathLst>
          </a:custGeom>
          <a:solidFill>
            <a:srgbClr val="4AA5B7"/>
          </a:solidFill>
          <a:ln w="25400">
            <a:noFill/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D0A81-77F8-4F3D-AE88-E063EDF781C2}"/>
              </a:ext>
            </a:extLst>
          </p:cNvPr>
          <p:cNvSpPr txBox="1"/>
          <p:nvPr/>
        </p:nvSpPr>
        <p:spPr>
          <a:xfrm>
            <a:off x="-1061150" y="-1597333"/>
            <a:ext cx="14253807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57200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4000" b="1" spc="50" dirty="0">
                <a:ln w="0"/>
                <a:solidFill>
                  <a:srgbClr val="05588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significant percentage of business start-ups fail due to some weaknesses in their elevator pitch.</a:t>
            </a:r>
          </a:p>
        </p:txBody>
      </p:sp>
      <p:pic>
        <p:nvPicPr>
          <p:cNvPr id="3074" name="Picture 2" descr="How Artificial Intelligence and the robotic revolution will change the  workplace of tomorrow">
            <a:extLst>
              <a:ext uri="{FF2B5EF4-FFF2-40B4-BE49-F238E27FC236}">
                <a16:creationId xmlns:a16="http://schemas.microsoft.com/office/drawing/2014/main" id="{77ED12FE-294E-40D6-B443-09A19D8C9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50" b="85917" l="4167" r="90000">
                        <a14:foregroundMark x1="38000" y1="13167" x2="35917" y2="8833"/>
                        <a14:foregroundMark x1="53000" y1="17583" x2="39000" y2="9083"/>
                        <a14:foregroundMark x1="21500" y1="16833" x2="19417" y2="18833"/>
                        <a14:foregroundMark x1="8083" y1="23000" x2="9083" y2="34333"/>
                        <a14:foregroundMark x1="59167" y1="28667" x2="59167" y2="28667"/>
                        <a14:foregroundMark x1="57083" y1="38250" x2="57083" y2="38250"/>
                        <a14:foregroundMark x1="53000" y1="58583" x2="53000" y2="58583"/>
                        <a14:foregroundMark x1="54750" y1="51333" x2="54750" y2="51333"/>
                        <a14:foregroundMark x1="55250" y1="47750" x2="55250" y2="47750"/>
                        <a14:foregroundMark x1="56833" y1="41333" x2="56833" y2="41333"/>
                        <a14:foregroundMark x1="58917" y1="37667" x2="58917" y2="37667"/>
                        <a14:foregroundMark x1="58167" y1="34083" x2="58167" y2="32500"/>
                        <a14:foregroundMark x1="58667" y1="35667" x2="57333" y2="34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485" b="9660"/>
          <a:stretch/>
        </p:blipFill>
        <p:spPr bwMode="auto">
          <a:xfrm>
            <a:off x="308696" y="8486242"/>
            <a:ext cx="2039990" cy="285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00A81-50CE-469B-8C5D-D28F6CB7D2D8}"/>
              </a:ext>
            </a:extLst>
          </p:cNvPr>
          <p:cNvSpPr txBox="1"/>
          <p:nvPr/>
        </p:nvSpPr>
        <p:spPr>
          <a:xfrm>
            <a:off x="4001969" y="10433929"/>
            <a:ext cx="20073335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055881"/>
                </a:solidFill>
              </a:rPr>
              <a:t>Method description with technical details of your model and data preprocessing pipeline.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DF66C-0043-4377-8BAA-2B1C564CB1DB}"/>
              </a:ext>
            </a:extLst>
          </p:cNvPr>
          <p:cNvSpPr txBox="1"/>
          <p:nvPr/>
        </p:nvSpPr>
        <p:spPr>
          <a:xfrm>
            <a:off x="4473917" y="2299238"/>
            <a:ext cx="18386083" cy="7112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711200" indent="-711200" algn="l" defTabSz="660400">
              <a:spcBef>
                <a:spcPts val="4700"/>
              </a:spcBef>
              <a:buFont typeface="Courier New" panose="02070309020205020404" pitchFamily="49" charset="0"/>
              <a:buChar char="o"/>
              <a:defRPr sz="5120"/>
            </a:pPr>
            <a:r>
              <a:rPr lang="en-US" sz="4992" b="1" dirty="0"/>
              <a:t>Cloning</a:t>
            </a:r>
            <a:r>
              <a:rPr lang="en-US" sz="4992" dirty="0"/>
              <a:t> dataset from: </a:t>
            </a:r>
            <a:r>
              <a:rPr lang="en-US" sz="4992" dirty="0" err="1"/>
              <a:t>Avalinguo</a:t>
            </a:r>
            <a:r>
              <a:rPr lang="en-US" sz="4992" dirty="0"/>
              <a:t>-Audio-Set</a:t>
            </a:r>
          </a:p>
          <a:p>
            <a:pPr marL="711200" indent="-711200" algn="l" defTabSz="660400">
              <a:spcBef>
                <a:spcPts val="4700"/>
              </a:spcBef>
              <a:buFont typeface="Courier New" panose="02070309020205020404" pitchFamily="49" charset="0"/>
              <a:buChar char="o"/>
              <a:defRPr sz="5120"/>
            </a:pPr>
            <a:r>
              <a:rPr lang="en-US" sz="4992" dirty="0"/>
              <a:t>Using </a:t>
            </a:r>
            <a:r>
              <a:rPr lang="en-US" sz="4992" dirty="0" err="1"/>
              <a:t>Librosa</a:t>
            </a:r>
            <a:r>
              <a:rPr lang="en-US" sz="4992" dirty="0"/>
              <a:t> library to extract </a:t>
            </a:r>
            <a:r>
              <a:rPr lang="en-US" sz="4992" b="1" dirty="0"/>
              <a:t>23 audio features</a:t>
            </a:r>
            <a:r>
              <a:rPr lang="en-US" sz="4992" dirty="0"/>
              <a:t>: MFCCs, RMSE, Spectral flux, Zero Crossing Rate</a:t>
            </a:r>
          </a:p>
          <a:p>
            <a:pPr marL="711200" indent="-711200" algn="l" defTabSz="660400">
              <a:spcBef>
                <a:spcPts val="4700"/>
              </a:spcBef>
              <a:buFont typeface="Courier New" panose="02070309020205020404" pitchFamily="49" charset="0"/>
              <a:buChar char="o"/>
              <a:defRPr sz="5120"/>
            </a:pPr>
            <a:r>
              <a:rPr lang="en-US" sz="4992" b="1" dirty="0"/>
              <a:t>Rewriting</a:t>
            </a:r>
            <a:r>
              <a:rPr lang="en-US" sz="4992" dirty="0"/>
              <a:t> the audio data samples in a suitable .wav format</a:t>
            </a:r>
          </a:p>
          <a:p>
            <a:pPr marL="711200" indent="-711200" algn="l" defTabSz="660400">
              <a:spcBef>
                <a:spcPts val="4700"/>
              </a:spcBef>
              <a:buFont typeface="Courier New" panose="02070309020205020404" pitchFamily="49" charset="0"/>
              <a:buChar char="o"/>
              <a:defRPr sz="5120"/>
            </a:pPr>
            <a:r>
              <a:rPr lang="en-US" sz="4992" b="1" dirty="0"/>
              <a:t>Labeling</a:t>
            </a:r>
            <a:r>
              <a:rPr lang="en-US" sz="4992" dirty="0"/>
              <a:t> the data samples based on their father directory</a:t>
            </a:r>
          </a:p>
          <a:p>
            <a:pPr marL="711200" indent="-711200" algn="l" defTabSz="660400">
              <a:spcBef>
                <a:spcPts val="4700"/>
              </a:spcBef>
              <a:buFont typeface="Courier New" panose="02070309020205020404" pitchFamily="49" charset="0"/>
              <a:buChar char="o"/>
              <a:defRPr sz="5120"/>
            </a:pPr>
            <a:r>
              <a:rPr lang="en-US" sz="4992" dirty="0"/>
              <a:t>Classes </a:t>
            </a:r>
            <a:r>
              <a:rPr lang="en-US" sz="4992" dirty="0" err="1"/>
              <a:t>are:Low</a:t>
            </a:r>
            <a:r>
              <a:rPr lang="en-US" sz="4992" dirty="0"/>
              <a:t> Fluency: 438  Intermediate: 527  High Fluency: 459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958C0-9E69-447F-BA76-8F1602CA0C46}"/>
              </a:ext>
            </a:extLst>
          </p:cNvPr>
          <p:cNvSpPr txBox="1"/>
          <p:nvPr/>
        </p:nvSpPr>
        <p:spPr>
          <a:xfrm>
            <a:off x="1328691" y="906540"/>
            <a:ext cx="1278685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711200" indent="-711200" algn="l" defTabSz="660400">
              <a:spcBef>
                <a:spcPts val="4700"/>
              </a:spcBef>
              <a:buBlip>
                <a:blip r:embed="rId5"/>
              </a:buBlip>
              <a:defRPr sz="5120"/>
            </a:pPr>
            <a:r>
              <a:rPr lang="en-US" sz="6000" b="1" dirty="0"/>
              <a:t>Fluency model </a:t>
            </a:r>
            <a:r>
              <a:rPr lang="en-US" sz="6000" dirty="0"/>
              <a:t>preparation: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A4A610-303D-4534-9181-EB064F83A287}"/>
              </a:ext>
            </a:extLst>
          </p:cNvPr>
          <p:cNvSpPr/>
          <p:nvPr/>
        </p:nvSpPr>
        <p:spPr>
          <a:xfrm>
            <a:off x="4473917" y="2578481"/>
            <a:ext cx="445319" cy="429644"/>
          </a:xfrm>
          <a:prstGeom prst="ellipse">
            <a:avLst/>
          </a:prstGeom>
          <a:solidFill>
            <a:srgbClr val="ACD33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FC057CA-D29F-4ED0-BF5B-5A87201704C8}"/>
              </a:ext>
            </a:extLst>
          </p:cNvPr>
          <p:cNvSpPr/>
          <p:nvPr/>
        </p:nvSpPr>
        <p:spPr>
          <a:xfrm>
            <a:off x="4473916" y="3891352"/>
            <a:ext cx="445319" cy="429644"/>
          </a:xfrm>
          <a:prstGeom prst="ellipse">
            <a:avLst/>
          </a:prstGeom>
          <a:solidFill>
            <a:srgbClr val="ACD33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4A44456-FD95-4E36-820E-35E4CB769719}"/>
              </a:ext>
            </a:extLst>
          </p:cNvPr>
          <p:cNvSpPr/>
          <p:nvPr/>
        </p:nvSpPr>
        <p:spPr>
          <a:xfrm>
            <a:off x="4473915" y="7369292"/>
            <a:ext cx="445319" cy="429644"/>
          </a:xfrm>
          <a:prstGeom prst="ellipse">
            <a:avLst/>
          </a:prstGeom>
          <a:solidFill>
            <a:srgbClr val="ACD33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4A2A4D-CEA2-4656-8DA0-E52E4FF2CD89}"/>
              </a:ext>
            </a:extLst>
          </p:cNvPr>
          <p:cNvSpPr/>
          <p:nvPr/>
        </p:nvSpPr>
        <p:spPr>
          <a:xfrm>
            <a:off x="4473915" y="5997427"/>
            <a:ext cx="445319" cy="429644"/>
          </a:xfrm>
          <a:prstGeom prst="ellipse">
            <a:avLst/>
          </a:prstGeom>
          <a:solidFill>
            <a:srgbClr val="ACD33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DB3F0B1-2437-4254-A706-BCAE455E758E}"/>
              </a:ext>
            </a:extLst>
          </p:cNvPr>
          <p:cNvSpPr/>
          <p:nvPr/>
        </p:nvSpPr>
        <p:spPr>
          <a:xfrm>
            <a:off x="4473914" y="8746417"/>
            <a:ext cx="445319" cy="429644"/>
          </a:xfrm>
          <a:prstGeom prst="ellipse">
            <a:avLst/>
          </a:prstGeom>
          <a:solidFill>
            <a:srgbClr val="ACD33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96680542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"/>
          <p:cNvSpPr/>
          <p:nvPr/>
        </p:nvSpPr>
        <p:spPr>
          <a:xfrm>
            <a:off x="-952995" y="10393649"/>
            <a:ext cx="7374114" cy="3562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17" extrusionOk="0">
                <a:moveTo>
                  <a:pt x="0" y="1930"/>
                </a:moveTo>
                <a:cubicBezTo>
                  <a:pt x="1739" y="-147"/>
                  <a:pt x="4014" y="-583"/>
                  <a:pt x="5924" y="793"/>
                </a:cubicBezTo>
                <a:cubicBezTo>
                  <a:pt x="7400" y="1856"/>
                  <a:pt x="8518" y="3941"/>
                  <a:pt x="9023" y="6444"/>
                </a:cubicBezTo>
                <a:cubicBezTo>
                  <a:pt x="9811" y="8741"/>
                  <a:pt x="11004" y="10616"/>
                  <a:pt x="12466" y="11872"/>
                </a:cubicBezTo>
                <a:cubicBezTo>
                  <a:pt x="13780" y="13001"/>
                  <a:pt x="15276" y="13600"/>
                  <a:pt x="16798" y="13620"/>
                </a:cubicBezTo>
                <a:cubicBezTo>
                  <a:pt x="18232" y="14207"/>
                  <a:pt x="19688" y="15562"/>
                  <a:pt x="20608" y="17564"/>
                </a:cubicBezTo>
                <a:cubicBezTo>
                  <a:pt x="21066" y="18562"/>
                  <a:pt x="21398" y="19720"/>
                  <a:pt x="21600" y="21017"/>
                </a:cubicBezTo>
                <a:lnTo>
                  <a:pt x="178" y="20781"/>
                </a:lnTo>
                <a:lnTo>
                  <a:pt x="0" y="1930"/>
                </a:lnTo>
                <a:close/>
              </a:path>
            </a:pathLst>
          </a:custGeom>
          <a:solidFill>
            <a:srgbClr val="4AA5B7"/>
          </a:solidFill>
          <a:ln w="25400">
            <a:noFill/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D0A81-77F8-4F3D-AE88-E063EDF781C2}"/>
              </a:ext>
            </a:extLst>
          </p:cNvPr>
          <p:cNvSpPr txBox="1"/>
          <p:nvPr/>
        </p:nvSpPr>
        <p:spPr>
          <a:xfrm>
            <a:off x="-1061150" y="-1597333"/>
            <a:ext cx="14253807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57200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4000" b="1" spc="50" dirty="0">
                <a:ln w="0"/>
                <a:solidFill>
                  <a:srgbClr val="05588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significant percentage of business start-ups fail due to some weaknesses in their elevator pitch.</a:t>
            </a:r>
          </a:p>
        </p:txBody>
      </p:sp>
      <p:pic>
        <p:nvPicPr>
          <p:cNvPr id="3074" name="Picture 2" descr="How Artificial Intelligence and the robotic revolution will change the  workplace of tomorrow">
            <a:extLst>
              <a:ext uri="{FF2B5EF4-FFF2-40B4-BE49-F238E27FC236}">
                <a16:creationId xmlns:a16="http://schemas.microsoft.com/office/drawing/2014/main" id="{77ED12FE-294E-40D6-B443-09A19D8C9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50" b="85917" l="4167" r="90000">
                        <a14:foregroundMark x1="38000" y1="13167" x2="35917" y2="8833"/>
                        <a14:foregroundMark x1="53000" y1="17583" x2="39000" y2="9083"/>
                        <a14:foregroundMark x1="21500" y1="16833" x2="19417" y2="18833"/>
                        <a14:foregroundMark x1="8083" y1="23000" x2="9083" y2="34333"/>
                        <a14:foregroundMark x1="59167" y1="28667" x2="59167" y2="28667"/>
                        <a14:foregroundMark x1="57083" y1="38250" x2="57083" y2="38250"/>
                        <a14:foregroundMark x1="53000" y1="58583" x2="53000" y2="58583"/>
                        <a14:foregroundMark x1="54750" y1="51333" x2="54750" y2="51333"/>
                        <a14:foregroundMark x1="55250" y1="47750" x2="55250" y2="47750"/>
                        <a14:foregroundMark x1="56833" y1="41333" x2="56833" y2="41333"/>
                        <a14:foregroundMark x1="58917" y1="37667" x2="58917" y2="37667"/>
                        <a14:foregroundMark x1="58167" y1="34083" x2="58167" y2="32500"/>
                        <a14:foregroundMark x1="58667" y1="35667" x2="57333" y2="34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485" b="9660"/>
          <a:stretch/>
        </p:blipFill>
        <p:spPr bwMode="auto">
          <a:xfrm>
            <a:off x="308696" y="8486242"/>
            <a:ext cx="2039990" cy="285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00A81-50CE-469B-8C5D-D28F6CB7D2D8}"/>
              </a:ext>
            </a:extLst>
          </p:cNvPr>
          <p:cNvSpPr txBox="1"/>
          <p:nvPr/>
        </p:nvSpPr>
        <p:spPr>
          <a:xfrm>
            <a:off x="4001969" y="10433929"/>
            <a:ext cx="20073335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055881"/>
                </a:solidFill>
              </a:rPr>
              <a:t>Method description with technical details of your model and data preprocessing pipeline.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958C0-9E69-447F-BA76-8F1602CA0C46}"/>
              </a:ext>
            </a:extLst>
          </p:cNvPr>
          <p:cNvSpPr txBox="1"/>
          <p:nvPr/>
        </p:nvSpPr>
        <p:spPr>
          <a:xfrm>
            <a:off x="1328691" y="906540"/>
            <a:ext cx="1278685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711200" indent="-711200" algn="l" defTabSz="660400">
              <a:spcBef>
                <a:spcPts val="4700"/>
              </a:spcBef>
              <a:buBlip>
                <a:blip r:embed="rId5"/>
              </a:buBlip>
              <a:defRPr sz="5120"/>
            </a:pPr>
            <a:r>
              <a:rPr lang="en-US" sz="6000" b="1" dirty="0"/>
              <a:t>Emotions model </a:t>
            </a:r>
            <a:r>
              <a:rPr lang="en-US" sz="6000" dirty="0"/>
              <a:t>preparation: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A4A610-303D-4534-9181-EB064F83A287}"/>
              </a:ext>
            </a:extLst>
          </p:cNvPr>
          <p:cNvSpPr/>
          <p:nvPr/>
        </p:nvSpPr>
        <p:spPr>
          <a:xfrm>
            <a:off x="4001972" y="2745776"/>
            <a:ext cx="445319" cy="429644"/>
          </a:xfrm>
          <a:prstGeom prst="ellipse">
            <a:avLst/>
          </a:prstGeom>
          <a:solidFill>
            <a:srgbClr val="ACD33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FC057CA-D29F-4ED0-BF5B-5A87201704C8}"/>
              </a:ext>
            </a:extLst>
          </p:cNvPr>
          <p:cNvSpPr/>
          <p:nvPr/>
        </p:nvSpPr>
        <p:spPr>
          <a:xfrm>
            <a:off x="4001971" y="4886392"/>
            <a:ext cx="445319" cy="429644"/>
          </a:xfrm>
          <a:prstGeom prst="ellipse">
            <a:avLst/>
          </a:prstGeom>
          <a:solidFill>
            <a:srgbClr val="ACD33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4A2A4D-CEA2-4656-8DA0-E52E4FF2CD89}"/>
              </a:ext>
            </a:extLst>
          </p:cNvPr>
          <p:cNvSpPr/>
          <p:nvPr/>
        </p:nvSpPr>
        <p:spPr>
          <a:xfrm>
            <a:off x="4001970" y="6208493"/>
            <a:ext cx="445319" cy="429644"/>
          </a:xfrm>
          <a:prstGeom prst="ellipse">
            <a:avLst/>
          </a:prstGeom>
          <a:solidFill>
            <a:srgbClr val="ACD33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DB3F0B1-2437-4254-A706-BCAE455E758E}"/>
              </a:ext>
            </a:extLst>
          </p:cNvPr>
          <p:cNvSpPr/>
          <p:nvPr/>
        </p:nvSpPr>
        <p:spPr>
          <a:xfrm>
            <a:off x="4001969" y="8330722"/>
            <a:ext cx="445319" cy="429644"/>
          </a:xfrm>
          <a:prstGeom prst="ellipse">
            <a:avLst/>
          </a:prstGeom>
          <a:solidFill>
            <a:srgbClr val="ACD33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423828-18F3-4083-90F9-F92B75637E97}"/>
              </a:ext>
            </a:extLst>
          </p:cNvPr>
          <p:cNvSpPr txBox="1"/>
          <p:nvPr/>
        </p:nvSpPr>
        <p:spPr>
          <a:xfrm>
            <a:off x="4782610" y="2517981"/>
            <a:ext cx="19292694" cy="72396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defTabSz="643889">
              <a:spcBef>
                <a:spcPts val="4600"/>
              </a:spcBef>
              <a:defRPr sz="4992"/>
            </a:pPr>
            <a:r>
              <a:rPr lang="en-US" sz="4992" b="1" dirty="0"/>
              <a:t>Gathering</a:t>
            </a:r>
            <a:r>
              <a:rPr lang="en-US" sz="4992" dirty="0"/>
              <a:t> 4 datasets from </a:t>
            </a:r>
            <a:r>
              <a:rPr lang="en-US" sz="4992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kaggle.com</a:t>
            </a:r>
            <a:r>
              <a:rPr lang="en-US" sz="4992" dirty="0"/>
              <a:t> and </a:t>
            </a:r>
            <a:r>
              <a:rPr lang="en-US" sz="4992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4992" dirty="0"/>
              <a:t> : SAVEE - RAVDES - TESS - CREMA-D</a:t>
            </a:r>
          </a:p>
          <a:p>
            <a:pPr algn="l" defTabSz="643889">
              <a:spcBef>
                <a:spcPts val="4600"/>
              </a:spcBef>
              <a:defRPr sz="4992"/>
            </a:pPr>
            <a:r>
              <a:rPr lang="en-US" sz="4992" dirty="0"/>
              <a:t>Renaming and </a:t>
            </a:r>
            <a:r>
              <a:rPr lang="en-US" sz="4992" b="1" dirty="0"/>
              <a:t>unifying</a:t>
            </a:r>
            <a:r>
              <a:rPr lang="en-US" sz="4992" dirty="0"/>
              <a:t> the classes for all datasets samples</a:t>
            </a:r>
          </a:p>
          <a:p>
            <a:pPr algn="l" defTabSz="643889">
              <a:spcBef>
                <a:spcPts val="4600"/>
              </a:spcBef>
              <a:defRPr sz="4992"/>
            </a:pPr>
            <a:r>
              <a:rPr lang="en-US" sz="4992" dirty="0"/>
              <a:t>Using </a:t>
            </a:r>
            <a:r>
              <a:rPr lang="en-US" sz="4992" b="1" dirty="0" err="1"/>
              <a:t>Librosa</a:t>
            </a:r>
            <a:r>
              <a:rPr lang="en-US" sz="4992" dirty="0"/>
              <a:t> library to extract 23 audio features: MFCCs, RMSE, Spectral flux, Zero Crossing Rate, Spectral Bandwidth, Spectral Centroid..</a:t>
            </a:r>
          </a:p>
          <a:p>
            <a:pPr algn="l" defTabSz="643889">
              <a:spcBef>
                <a:spcPts val="4600"/>
              </a:spcBef>
              <a:defRPr sz="4992"/>
            </a:pPr>
            <a:r>
              <a:rPr lang="en-US" sz="4992" dirty="0"/>
              <a:t>Classes are: Angry: 1923  Fear: 1923  Disgust: 1923  Happy: 1923  Sad: 1923 Neutral: 1935 Surprize:652</a:t>
            </a:r>
          </a:p>
        </p:txBody>
      </p:sp>
    </p:spTree>
    <p:extLst>
      <p:ext uri="{BB962C8B-B14F-4D97-AF65-F5344CB8AC3E}">
        <p14:creationId xmlns:p14="http://schemas.microsoft.com/office/powerpoint/2010/main" val="389847040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"/>
          <p:cNvSpPr/>
          <p:nvPr/>
        </p:nvSpPr>
        <p:spPr>
          <a:xfrm>
            <a:off x="-952995" y="10393649"/>
            <a:ext cx="7374114" cy="3562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17" extrusionOk="0">
                <a:moveTo>
                  <a:pt x="0" y="1930"/>
                </a:moveTo>
                <a:cubicBezTo>
                  <a:pt x="1739" y="-147"/>
                  <a:pt x="4014" y="-583"/>
                  <a:pt x="5924" y="793"/>
                </a:cubicBezTo>
                <a:cubicBezTo>
                  <a:pt x="7400" y="1856"/>
                  <a:pt x="8518" y="3941"/>
                  <a:pt x="9023" y="6444"/>
                </a:cubicBezTo>
                <a:cubicBezTo>
                  <a:pt x="9811" y="8741"/>
                  <a:pt x="11004" y="10616"/>
                  <a:pt x="12466" y="11872"/>
                </a:cubicBezTo>
                <a:cubicBezTo>
                  <a:pt x="13780" y="13001"/>
                  <a:pt x="15276" y="13600"/>
                  <a:pt x="16798" y="13620"/>
                </a:cubicBezTo>
                <a:cubicBezTo>
                  <a:pt x="18232" y="14207"/>
                  <a:pt x="19688" y="15562"/>
                  <a:pt x="20608" y="17564"/>
                </a:cubicBezTo>
                <a:cubicBezTo>
                  <a:pt x="21066" y="18562"/>
                  <a:pt x="21398" y="19720"/>
                  <a:pt x="21600" y="21017"/>
                </a:cubicBezTo>
                <a:lnTo>
                  <a:pt x="178" y="20781"/>
                </a:lnTo>
                <a:lnTo>
                  <a:pt x="0" y="1930"/>
                </a:lnTo>
                <a:close/>
              </a:path>
            </a:pathLst>
          </a:custGeom>
          <a:solidFill>
            <a:srgbClr val="ACD337"/>
          </a:solidFill>
          <a:ln w="25400">
            <a:noFill/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D0A81-77F8-4F3D-AE88-E063EDF781C2}"/>
              </a:ext>
            </a:extLst>
          </p:cNvPr>
          <p:cNvSpPr txBox="1"/>
          <p:nvPr/>
        </p:nvSpPr>
        <p:spPr>
          <a:xfrm>
            <a:off x="-1061150" y="-1597333"/>
            <a:ext cx="14253807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57200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4000" b="1" spc="50" dirty="0">
                <a:ln w="0"/>
                <a:solidFill>
                  <a:srgbClr val="05588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significant percentage of business start-ups fail due to some weaknesses in their elevator pitch.</a:t>
            </a:r>
          </a:p>
        </p:txBody>
      </p:sp>
      <p:pic>
        <p:nvPicPr>
          <p:cNvPr id="3074" name="Picture 2" descr="How Artificial Intelligence and the robotic revolution will change the  workplace of tomorrow">
            <a:extLst>
              <a:ext uri="{FF2B5EF4-FFF2-40B4-BE49-F238E27FC236}">
                <a16:creationId xmlns:a16="http://schemas.microsoft.com/office/drawing/2014/main" id="{77ED12FE-294E-40D6-B443-09A19D8C9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50" b="85917" l="4167" r="90000">
                        <a14:foregroundMark x1="38000" y1="13167" x2="35917" y2="8833"/>
                        <a14:foregroundMark x1="53000" y1="17583" x2="39000" y2="9083"/>
                        <a14:foregroundMark x1="21500" y1="16833" x2="19417" y2="18833"/>
                        <a14:foregroundMark x1="8083" y1="23000" x2="9083" y2="34333"/>
                        <a14:foregroundMark x1="59167" y1="28667" x2="59167" y2="28667"/>
                        <a14:foregroundMark x1="57083" y1="38250" x2="57083" y2="38250"/>
                        <a14:foregroundMark x1="53000" y1="58583" x2="53000" y2="58583"/>
                        <a14:foregroundMark x1="54750" y1="51333" x2="54750" y2="51333"/>
                        <a14:foregroundMark x1="55250" y1="47750" x2="55250" y2="47750"/>
                        <a14:foregroundMark x1="56833" y1="41333" x2="56833" y2="41333"/>
                        <a14:foregroundMark x1="58917" y1="37667" x2="58917" y2="37667"/>
                        <a14:foregroundMark x1="58167" y1="34083" x2="58167" y2="32500"/>
                        <a14:foregroundMark x1="58667" y1="35667" x2="57333" y2="34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485" b="9660"/>
          <a:stretch/>
        </p:blipFill>
        <p:spPr bwMode="auto">
          <a:xfrm>
            <a:off x="308696" y="8486242"/>
            <a:ext cx="2039990" cy="285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00A81-50CE-469B-8C5D-D28F6CB7D2D8}"/>
              </a:ext>
            </a:extLst>
          </p:cNvPr>
          <p:cNvSpPr txBox="1"/>
          <p:nvPr/>
        </p:nvSpPr>
        <p:spPr>
          <a:xfrm>
            <a:off x="620768" y="11046701"/>
            <a:ext cx="20073335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055881"/>
                </a:solidFill>
              </a:rPr>
              <a:t>Different Conducted Experiments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958C0-9E69-447F-BA76-8F1602CA0C46}"/>
              </a:ext>
            </a:extLst>
          </p:cNvPr>
          <p:cNvSpPr txBox="1"/>
          <p:nvPr/>
        </p:nvSpPr>
        <p:spPr>
          <a:xfrm>
            <a:off x="1328691" y="906540"/>
            <a:ext cx="1278685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711200" indent="-711200" algn="l" defTabSz="660400">
              <a:spcBef>
                <a:spcPts val="4700"/>
              </a:spcBef>
              <a:buBlip>
                <a:blip r:embed="rId5"/>
              </a:buBlip>
              <a:defRPr sz="5120"/>
            </a:pPr>
            <a:r>
              <a:rPr lang="en-US" sz="6000" b="1" dirty="0"/>
              <a:t>Fluency model </a:t>
            </a:r>
            <a:r>
              <a:rPr lang="en-US" sz="6000" dirty="0"/>
              <a:t>preparation: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A4A610-303D-4534-9181-EB064F83A287}"/>
              </a:ext>
            </a:extLst>
          </p:cNvPr>
          <p:cNvSpPr/>
          <p:nvPr/>
        </p:nvSpPr>
        <p:spPr>
          <a:xfrm>
            <a:off x="4001972" y="2745776"/>
            <a:ext cx="445319" cy="429644"/>
          </a:xfrm>
          <a:prstGeom prst="ellipse">
            <a:avLst/>
          </a:prstGeom>
          <a:solidFill>
            <a:srgbClr val="4AA5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FC057CA-D29F-4ED0-BF5B-5A87201704C8}"/>
              </a:ext>
            </a:extLst>
          </p:cNvPr>
          <p:cNvSpPr/>
          <p:nvPr/>
        </p:nvSpPr>
        <p:spPr>
          <a:xfrm>
            <a:off x="4001971" y="4056872"/>
            <a:ext cx="445319" cy="429644"/>
          </a:xfrm>
          <a:prstGeom prst="ellipse">
            <a:avLst/>
          </a:prstGeom>
          <a:solidFill>
            <a:srgbClr val="4AA5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4A2A4D-CEA2-4656-8DA0-E52E4FF2CD89}"/>
              </a:ext>
            </a:extLst>
          </p:cNvPr>
          <p:cNvSpPr/>
          <p:nvPr/>
        </p:nvSpPr>
        <p:spPr>
          <a:xfrm>
            <a:off x="4001970" y="6119799"/>
            <a:ext cx="445319" cy="429644"/>
          </a:xfrm>
          <a:prstGeom prst="ellipse">
            <a:avLst/>
          </a:prstGeom>
          <a:solidFill>
            <a:srgbClr val="4AA5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DB3F0B1-2437-4254-A706-BCAE455E758E}"/>
              </a:ext>
            </a:extLst>
          </p:cNvPr>
          <p:cNvSpPr/>
          <p:nvPr/>
        </p:nvSpPr>
        <p:spPr>
          <a:xfrm>
            <a:off x="4001969" y="8115900"/>
            <a:ext cx="445319" cy="429644"/>
          </a:xfrm>
          <a:prstGeom prst="ellipse">
            <a:avLst/>
          </a:prstGeom>
          <a:solidFill>
            <a:srgbClr val="4AA5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61FA56-7903-421B-85CD-7BF5C661A39E}"/>
              </a:ext>
            </a:extLst>
          </p:cNvPr>
          <p:cNvSpPr txBox="1"/>
          <p:nvPr/>
        </p:nvSpPr>
        <p:spPr>
          <a:xfrm>
            <a:off x="4838964" y="2536610"/>
            <a:ext cx="18553154" cy="7773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defTabSz="627379">
              <a:spcBef>
                <a:spcPts val="4400"/>
              </a:spcBef>
              <a:defRPr sz="4864"/>
            </a:pPr>
            <a:r>
              <a:rPr lang="en-US" sz="4864" dirty="0"/>
              <a:t>One hot </a:t>
            </a:r>
            <a:r>
              <a:rPr lang="en-US" sz="4864" b="1" dirty="0"/>
              <a:t>encoding</a:t>
            </a:r>
            <a:r>
              <a:rPr lang="en-US" sz="4864" dirty="0"/>
              <a:t> the labels of the samples</a:t>
            </a:r>
          </a:p>
          <a:p>
            <a:pPr algn="l" defTabSz="627379">
              <a:spcBef>
                <a:spcPts val="4400"/>
              </a:spcBef>
              <a:defRPr sz="4864"/>
            </a:pPr>
            <a:r>
              <a:rPr lang="en-US" sz="4864" dirty="0"/>
              <a:t>Using </a:t>
            </a:r>
            <a:r>
              <a:rPr lang="en-US" sz="4864" dirty="0" err="1"/>
              <a:t>train_test_split</a:t>
            </a:r>
            <a:r>
              <a:rPr lang="en-US" sz="4864" dirty="0"/>
              <a:t> to </a:t>
            </a:r>
            <a:r>
              <a:rPr lang="en-US" sz="4864" b="1" dirty="0"/>
              <a:t>divide</a:t>
            </a:r>
            <a:r>
              <a:rPr lang="en-US" sz="4864" dirty="0"/>
              <a:t> data between testing(30%) and training(70%)</a:t>
            </a:r>
          </a:p>
          <a:p>
            <a:pPr algn="l" defTabSz="627379">
              <a:spcBef>
                <a:spcPts val="4400"/>
              </a:spcBef>
              <a:defRPr sz="4864"/>
            </a:pPr>
            <a:r>
              <a:rPr lang="en-US" sz="4864" dirty="0"/>
              <a:t>Creating a </a:t>
            </a:r>
            <a:r>
              <a:rPr lang="en-US" sz="4864" b="1" dirty="0"/>
              <a:t>traditional neural network </a:t>
            </a:r>
            <a:r>
              <a:rPr lang="en-US" sz="4864" dirty="0"/>
              <a:t>sequential model with 7 dense layers </a:t>
            </a:r>
          </a:p>
          <a:p>
            <a:pPr algn="l" defTabSz="627379">
              <a:spcBef>
                <a:spcPts val="4400"/>
              </a:spcBef>
              <a:defRPr sz="4864"/>
            </a:pPr>
            <a:r>
              <a:rPr lang="en-US" sz="4864" dirty="0"/>
              <a:t>After </a:t>
            </a:r>
            <a:r>
              <a:rPr lang="en-US" sz="4864" b="1" dirty="0"/>
              <a:t>fitting</a:t>
            </a:r>
            <a:r>
              <a:rPr lang="en-US" sz="4864" dirty="0"/>
              <a:t> the model on our training data, with a batch size of 16, </a:t>
            </a:r>
            <a:r>
              <a:rPr lang="en-US" sz="4864" dirty="0" err="1"/>
              <a:t>sgd</a:t>
            </a:r>
            <a:r>
              <a:rPr lang="en-US" sz="4864" dirty="0"/>
              <a:t> optimizer, and 100 epochs, we reached a training accuracy of 60% and validation accuracy of 52%.</a:t>
            </a:r>
          </a:p>
        </p:txBody>
      </p:sp>
    </p:spTree>
    <p:extLst>
      <p:ext uri="{BB962C8B-B14F-4D97-AF65-F5344CB8AC3E}">
        <p14:creationId xmlns:p14="http://schemas.microsoft.com/office/powerpoint/2010/main" val="248546284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GraphPaper">
  <a:themeElements>
    <a:clrScheme name="GraphPaper">
      <a:dk1>
        <a:srgbClr val="008585"/>
      </a:dk1>
      <a:lt1>
        <a:srgbClr val="858585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phPaper">
  <a:themeElements>
    <a:clrScheme name="GraphPaper">
      <a:dk1>
        <a:srgbClr val="000000"/>
      </a:dk1>
      <a:lt1>
        <a:srgbClr val="FFFFFF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2038</Words>
  <Application>Microsoft Office PowerPoint</Application>
  <PresentationFormat>Custom</PresentationFormat>
  <Paragraphs>145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Courier New</vt:lpstr>
      <vt:lpstr>Ebrima</vt:lpstr>
      <vt:lpstr>Helvetica Neue</vt:lpstr>
      <vt:lpstr>Marker Felt</vt:lpstr>
      <vt:lpstr>Times Roman</vt:lpstr>
      <vt:lpstr>GraphPaper</vt:lpstr>
      <vt:lpstr>ZillionPitches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ZillionPitches</dc:title>
  <dc:creator>Slayman</dc:creator>
  <cp:lastModifiedBy>Slayman</cp:lastModifiedBy>
  <cp:revision>2</cp:revision>
  <dcterms:modified xsi:type="dcterms:W3CDTF">2022-06-05T21:47:14Z</dcterms:modified>
</cp:coreProperties>
</file>